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7" r:id="rId3"/>
    <p:sldId id="280" r:id="rId4"/>
    <p:sldId id="278" r:id="rId5"/>
    <p:sldId id="281" r:id="rId6"/>
    <p:sldId id="282" r:id="rId7"/>
    <p:sldId id="274" r:id="rId8"/>
    <p:sldId id="283" r:id="rId9"/>
    <p:sldId id="266" r:id="rId10"/>
    <p:sldId id="284" r:id="rId11"/>
    <p:sldId id="285" r:id="rId12"/>
    <p:sldId id="267" r:id="rId13"/>
    <p:sldId id="279" r:id="rId14"/>
    <p:sldId id="286" r:id="rId15"/>
    <p:sldId id="288" r:id="rId16"/>
    <p:sldId id="287" r:id="rId17"/>
    <p:sldId id="271" r:id="rId18"/>
    <p:sldId id="262" r:id="rId19"/>
    <p:sldId id="269" r:id="rId20"/>
    <p:sldId id="277" r:id="rId21"/>
    <p:sldId id="272" r:id="rId22"/>
    <p:sldId id="290" r:id="rId23"/>
    <p:sldId id="291" r:id="rId24"/>
    <p:sldId id="26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4713" autoAdjust="0"/>
  </p:normalViewPr>
  <p:slideViewPr>
    <p:cSldViewPr>
      <p:cViewPr>
        <p:scale>
          <a:sx n="90" d="100"/>
          <a:sy n="90" d="100"/>
        </p:scale>
        <p:origin x="-223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chive74.ru/dbases/evacuation" TargetMode="External"/><Relationship Id="rId2" Type="http://schemas.openxmlformats.org/officeDocument/2006/relationships/hyperlink" Target="https://hero.gov74.ru/books?book=2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142984"/>
            <a:ext cx="8436250" cy="3214710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Чебаркуль в годы Великой Отечественной войны</a:t>
            </a:r>
            <a:endParaRPr lang="ru-RU" sz="54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72074"/>
            <a:ext cx="6415110" cy="566726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Подготовлена архивным отделом Чебаркульского городского округа под руководством начальника отдела Н.Б. Зеленцовой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8596" y="285729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Все оказывали посильную помощь эвакогоспиталю 3120</a:t>
            </a:r>
            <a:endParaRPr lang="ru-RU" sz="3200" dirty="0"/>
          </a:p>
        </p:txBody>
      </p:sp>
      <p:pic>
        <p:nvPicPr>
          <p:cNvPr id="8" name="Picture 2" descr="D:\Users\arhiv-1\Documents\Scanned Documents\Рисунок (2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1643050"/>
            <a:ext cx="7858180" cy="43577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6072206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Постановление Чебаркульского Райсовета депутатов трудящихся от 0401.1942 г. </a:t>
            </a:r>
            <a:r>
              <a:rPr lang="ru-RU" sz="1600" i="1" dirty="0" smtClean="0"/>
              <a:t>(ф.143, оп.1 д.22. л.3)</a:t>
            </a:r>
            <a:endParaRPr lang="ru-RU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:\Users\arhiv-1\Documents\Scanned Documents\Рисунок (5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572000" y="285728"/>
            <a:ext cx="4302197" cy="62329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928670"/>
            <a:ext cx="407196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Передано Госпиталю № 3120 одеяла меховые на 307 руб. </a:t>
            </a:r>
          </a:p>
          <a:p>
            <a:endParaRPr lang="ru-RU" sz="2000" dirty="0" smtClean="0"/>
          </a:p>
          <a:p>
            <a:r>
              <a:rPr lang="ru-RU" sz="1600" b="1" i="1" dirty="0" smtClean="0"/>
              <a:t>Из объяснительной записки к годовому бухгалтерскому отчету Эвакогоспиталя № 4012 за 1943 год  (ф. 103, оп.1, дело 7, л. 71об)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Эвакогоспиталь 4012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На базе санатория "Чебаркуль" размещался с 8 августа 1941 по        1 ноября 1944 ЭК № 4012 (гл.врач и начальник Г.С. </a:t>
            </a:r>
            <a:r>
              <a:rPr lang="ru-RU" dirty="0" err="1" smtClean="0"/>
              <a:t>Шапшал</a:t>
            </a:r>
            <a:r>
              <a:rPr lang="ru-RU" dirty="0" smtClean="0"/>
              <a:t>. В госпитале, специализировавшемся на лечении проникающих ранений в области грудной клетки. Было произведено 6 тысяч хирургических операций; применялось светолечение. электролечение, </a:t>
            </a:r>
            <a:r>
              <a:rPr lang="ru-RU" dirty="0" err="1" smtClean="0"/>
              <a:t>парафинолечение</a:t>
            </a:r>
            <a:r>
              <a:rPr lang="ru-RU" dirty="0" smtClean="0"/>
              <a:t>, </a:t>
            </a:r>
            <a:r>
              <a:rPr lang="ru-RU" dirty="0" err="1" smtClean="0"/>
              <a:t>торфолечение</a:t>
            </a:r>
            <a:r>
              <a:rPr lang="ru-RU" dirty="0" smtClean="0"/>
              <a:t>. 1943 численность больных достигла 500, персонала -200 человек (в том числе 16 врачей). Хирургическим отделением заведовал                   А.И. Халтурин, заслуженный врач, кавалер ордена Трудового Красного Знамени; терапевтическим -        А.А. Ковалев, заслуженный врач, кавалер ордена Ленина.        </a:t>
            </a:r>
            <a:r>
              <a:rPr lang="ru-RU" sz="1000" i="1" dirty="0" smtClean="0"/>
              <a:t>(Челябинская область: энциклопедия / гл. ред. К.Н. Бочкарев.- Челябинск: Камен. пояс, 2008.- Т.1. А-Г.-1040 с.: ил. стр.695).</a:t>
            </a:r>
          </a:p>
          <a:p>
            <a:endParaRPr lang="ru-RU" dirty="0"/>
          </a:p>
        </p:txBody>
      </p:sp>
      <p:pic>
        <p:nvPicPr>
          <p:cNvPr id="2050" name="Picture 2" descr="\\arhiv-nach\Входящая\Выставка\Тубсанаторий\03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3739"/>
            <a:ext cx="5111750" cy="383173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071934" y="5357826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(ф.149, оп.4ед.хр.1, ф.03)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Выздоравливающие бойцы Красной Армии  от всего сердца благодарили персонал Эвакогоспиталя 4012 за профессионализм, чуткое  </a:t>
            </a:r>
            <a:r>
              <a:rPr lang="ru-RU" sz="1600" smtClean="0"/>
              <a:t>и добросовестное отношение </a:t>
            </a:r>
            <a:r>
              <a:rPr lang="ru-RU" sz="1600" dirty="0" smtClean="0"/>
              <a:t>и хороший уход, за возможность обратно встать в строй и сражаться за Родину </a:t>
            </a:r>
            <a:r>
              <a:rPr lang="ru-RU" sz="1400" i="1" dirty="0" smtClean="0"/>
              <a:t>(ф.103, оп.1, д.7а, стр11,15об.)</a:t>
            </a:r>
            <a:endParaRPr lang="ru-RU" sz="1400" i="1" dirty="0"/>
          </a:p>
        </p:txBody>
      </p:sp>
      <p:pic>
        <p:nvPicPr>
          <p:cNvPr id="31746" name="Picture 2" descr="D:\Users\arhiv-1\Documents\Scanned Documents\Рисунок (19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32264" y="1600200"/>
            <a:ext cx="2888471" cy="4525963"/>
          </a:xfrm>
          <a:prstGeom prst="rect">
            <a:avLst/>
          </a:prstGeom>
          <a:noFill/>
        </p:spPr>
      </p:pic>
      <p:pic>
        <p:nvPicPr>
          <p:cNvPr id="31747" name="Picture 3" descr="D:\Users\arhiv-1\Documents\Scanned Documents\Рисунок (20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17285" y="1600200"/>
            <a:ext cx="3100430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8596" y="285728"/>
            <a:ext cx="8072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u="sng" dirty="0" smtClean="0"/>
              <a:t>По страницам архивных документов</a:t>
            </a:r>
            <a:endParaRPr lang="ru-RU" sz="36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1071546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1941 году, во время Отечественной войны на основании Постановления СНК СССР от 17.07.1941 и решения секретариата ВЦСПС от 19.07.1941 г. на базе </a:t>
            </a:r>
            <a:r>
              <a:rPr lang="ru-RU" sz="2800" dirty="0" err="1" smtClean="0"/>
              <a:t>тубсанатория</a:t>
            </a:r>
            <a:r>
              <a:rPr lang="ru-RU" sz="2800" dirty="0" smtClean="0"/>
              <a:t> "Чебаркуль" открылся госпиталь № 4012. Здравница выполняла функции хирургического госпиталя для проникающих ранений грудной клетки.  Персонал здравницы честно справлялся с возложенными на него задачами, несмотря на тяжесть ранений -до 69% всего поступающего контингента раненых возвращались в строй. </a:t>
            </a:r>
            <a:r>
              <a:rPr lang="ru-RU" i="1" dirty="0" smtClean="0"/>
              <a:t>(ф.103 Историческая справка, с.2)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3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Решая вопрос об организации полноценного питания, необходимого для ускорения процесса заживления ран эвакогоспиталь имел свое подсобное хозяйство, в котором. согласно с производственно-финансовым планом на 1942 год  выращивали свиней, овощи открытого грунта (картофель, капуста, свекла, морковь, помидоры, огурцы, лук) в тепличном хозяйстве собирали урожай огурцов, редиса, лука на зелень. В саду росли яблони и груши, ягоды (малина, земляника и др.)</a:t>
            </a:r>
          </a:p>
          <a:p>
            <a:pPr algn="just"/>
            <a:r>
              <a:rPr lang="ru-RU" i="1" dirty="0" smtClean="0"/>
              <a:t>(ф.103, оп 1, д.8, стр. 10-20).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428604"/>
            <a:ext cx="6000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 августа 1941 в штатном расписании госпиталя №4012  появились такие должности, как  военком, пропагандист, начальник фин.части, комендант-старшина, эвакуатор-регистратор </a:t>
            </a:r>
            <a:r>
              <a:rPr lang="ru-RU" sz="1600" i="1" dirty="0" smtClean="0"/>
              <a:t>(ф.103, оп.1, д.76. стр.31).</a:t>
            </a:r>
            <a:endParaRPr lang="ru-RU" sz="16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000241"/>
            <a:ext cx="65008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Согласно лечебно-производственному плану </a:t>
            </a:r>
            <a:r>
              <a:rPr lang="ru-RU" dirty="0" err="1" smtClean="0"/>
              <a:t>тубсанатория</a:t>
            </a:r>
            <a:r>
              <a:rPr lang="ru-RU" dirty="0" smtClean="0"/>
              <a:t> УДОС "Чебаркуль" на 1941 год в санатории проводились- </a:t>
            </a:r>
            <a:r>
              <a:rPr lang="ru-RU" dirty="0" err="1" smtClean="0"/>
              <a:t>ренгеноскопии</a:t>
            </a:r>
            <a:r>
              <a:rPr lang="ru-RU" dirty="0" smtClean="0"/>
              <a:t>, </a:t>
            </a:r>
            <a:r>
              <a:rPr lang="ru-RU" dirty="0" err="1" smtClean="0"/>
              <a:t>ренгенографии</a:t>
            </a:r>
            <a:r>
              <a:rPr lang="ru-RU" dirty="0" smtClean="0"/>
              <a:t>, искусственный пневмоторакс. хирургические вмешательства (торакоскопия, </a:t>
            </a:r>
            <a:r>
              <a:rPr lang="ru-RU" dirty="0" err="1" smtClean="0"/>
              <a:t>френикоалкоголизация</a:t>
            </a:r>
            <a:r>
              <a:rPr lang="ru-RU" dirty="0" smtClean="0"/>
              <a:t>, операция </a:t>
            </a:r>
            <a:r>
              <a:rPr lang="ru-RU" dirty="0" err="1" smtClean="0"/>
              <a:t>Леотта</a:t>
            </a:r>
            <a:r>
              <a:rPr lang="ru-RU" dirty="0" smtClean="0"/>
              <a:t>, каустика гортани, вагосимпатическая блокада, промывание плевры) </a:t>
            </a:r>
          </a:p>
          <a:p>
            <a:r>
              <a:rPr lang="ru-RU" sz="1600" i="1" dirty="0" smtClean="0"/>
              <a:t>(ф.103, оп.1 д.6. стр.30).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4643446"/>
            <a:ext cx="65008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Подсобное хозяйство обладало образцовым в области парниковым и тепличным хозяйством </a:t>
            </a:r>
          </a:p>
          <a:p>
            <a:r>
              <a:rPr lang="ru-RU" sz="1600" i="1" dirty="0" smtClean="0"/>
              <a:t>(</a:t>
            </a:r>
            <a:r>
              <a:rPr lang="ru-RU" sz="1600" i="1" dirty="0" err="1" smtClean="0"/>
              <a:t>Избицких</a:t>
            </a:r>
            <a:r>
              <a:rPr lang="ru-RU" sz="1600" i="1" dirty="0" smtClean="0"/>
              <a:t> Т. И. Владимир </a:t>
            </a:r>
            <a:r>
              <a:rPr lang="ru-RU" sz="1600" i="1" dirty="0" err="1" smtClean="0"/>
              <a:t>Лощилов</a:t>
            </a:r>
            <a:r>
              <a:rPr lang="ru-RU" sz="1600" i="1" dirty="0" smtClean="0"/>
              <a:t>. Заслуженный мастер спорта. Основатель научной школы: Мемуары. М., 2008. 239 с.С. 45), (ОГАЧО, публикация Приемники эвакогоспиталей).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214290"/>
            <a:ext cx="8858280" cy="240065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 В объяснительной  записке  к годовому бухгалтерскому отчету Эвакогоспиталя № 4012 за 1943 г. говорится: по статье лечение и личная гигиена  перерасходованы средства на медикаменты. План на 1943 год бал составлен на потребности медикаментов на потребности туберкулезного госпиталя,  в начале года профиль госпиталя был изменен на хирургический. Недостаточно было врачебных  кадров, обслуживающего персонала.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 </a:t>
            </a:r>
            <a:r>
              <a:rPr lang="ru-RU" sz="1200" dirty="0" err="1" smtClean="0"/>
              <a:t>Культобслуживание</a:t>
            </a:r>
            <a:r>
              <a:rPr lang="ru-RU" sz="1200" dirty="0" smtClean="0"/>
              <a:t> проводилось  общественными организациями, выращивание овощей пришло на смену благоустройству территории за счет цветочных насаждений.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 Особый недостаток ощущается в нательном белье и постельных принадлежностях. Из за недостатка в кормах в течение одного месяца пало поросят 5 голов и вынуждено забито 1 голова.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200" dirty="0" smtClean="0"/>
              <a:t>   В ходе внезапных ревизий и инвентаризаций выявлялись недостачи продуктов питания вносились полностью,</a:t>
            </a:r>
            <a:endParaRPr lang="en-US" sz="1200" dirty="0" smtClean="0"/>
          </a:p>
          <a:p>
            <a:pPr algn="just"/>
            <a:r>
              <a:rPr lang="ru-RU" sz="1200" dirty="0" smtClean="0"/>
              <a:t> частично вносилось натурой инвентарь и белье, остальное взыскивалось в пятикратном размере и по рыночным ценам.</a:t>
            </a:r>
          </a:p>
          <a:p>
            <a:pPr algn="just"/>
            <a:r>
              <a:rPr lang="ru-RU" sz="1200" dirty="0" smtClean="0"/>
              <a:t> </a:t>
            </a:r>
            <a:r>
              <a:rPr lang="ru-RU" sz="1200" i="1" dirty="0" smtClean="0"/>
              <a:t>( ф. 103, оп.1, дело 7, л. 71-72)</a:t>
            </a:r>
          </a:p>
          <a:p>
            <a:endParaRPr lang="ru-RU" dirty="0"/>
          </a:p>
        </p:txBody>
      </p:sp>
      <p:pic>
        <p:nvPicPr>
          <p:cNvPr id="1029" name="Picture 5" descr="D:\Users\arhiv-1\Documents\Scanned Documents\Рисунок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09" y="2285992"/>
            <a:ext cx="2649399" cy="4214842"/>
          </a:xfrm>
          <a:prstGeom prst="rect">
            <a:avLst/>
          </a:prstGeom>
          <a:noFill/>
        </p:spPr>
      </p:pic>
      <p:pic>
        <p:nvPicPr>
          <p:cNvPr id="1030" name="Picture 6" descr="D:\Users\arhiv-1\Documents\Scanned Documents\Рисунок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285992"/>
            <a:ext cx="2500926" cy="4179549"/>
          </a:xfrm>
          <a:prstGeom prst="rect">
            <a:avLst/>
          </a:prstGeom>
          <a:noFill/>
        </p:spPr>
      </p:pic>
      <p:pic>
        <p:nvPicPr>
          <p:cNvPr id="1031" name="Picture 7" descr="D:\Users\arhiv-1\Documents\Scanned Documents\Рисунок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5" y="2285992"/>
            <a:ext cx="2688379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Чебаркульский</a:t>
            </a:r>
            <a:r>
              <a:rPr lang="ru-RU" dirty="0" smtClean="0"/>
              <a:t> военный санаторий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1600" dirty="0" err="1" smtClean="0"/>
              <a:t>Чебаркульский</a:t>
            </a:r>
            <a:r>
              <a:rPr lang="ru-RU" sz="1600" dirty="0" smtClean="0"/>
              <a:t> военный санаторий в 1936 году начал функционировать как дом отдыха Уральского военного округа; с начала Великой Отечественной войны был закрыт. С июля 1941 до весны 1943 здесь проживало 50 семей офицеров Генерального штаба Красной Армии. В июне 1943 года по решению исполкома Челябинской области Совета депутатов трудящихся на базе дома отдыха открылся детский оздоровительный санаторий на 100 мест. </a:t>
            </a:r>
            <a:r>
              <a:rPr lang="ru-RU" sz="1600" i="1" dirty="0" smtClean="0"/>
              <a:t>(Челябинская область: энциклопедия / гл. ред. К.Н. Бочкарев. - Челябинск: Камен. пояс, 2008.- Т.7. Х-Я. Приложения.- 832с.: ил. стр.140-141</a:t>
            </a:r>
            <a:r>
              <a:rPr lang="ru-RU" sz="900" i="1" dirty="0" smtClean="0"/>
              <a:t>)</a:t>
            </a:r>
          </a:p>
          <a:p>
            <a:endParaRPr lang="ru-RU" dirty="0"/>
          </a:p>
        </p:txBody>
      </p:sp>
      <p:pic>
        <p:nvPicPr>
          <p:cNvPr id="1026" name="Picture 2" descr="\\arhiv-nach\Входящая\Выставка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319102"/>
            <a:ext cx="5111750" cy="376100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43305" y="5429264"/>
            <a:ext cx="50720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/>
              <a:t>Фото с сайта </a:t>
            </a:r>
            <a:r>
              <a:rPr lang="en-US" sz="1400" i="1" dirty="0" smtClean="0"/>
              <a:t>https://skkcvo.ru/sanatorii/sanatorij-chebarkulskij/</a:t>
            </a:r>
            <a:endParaRPr lang="ru-RU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Медицина в годы ВОВ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4500" dirty="0" smtClean="0"/>
              <a:t>В годы Великой Отечественной войны  не ушедшие на фронт медицинские работники во главе с главным врачом З.П. Левчук (она же хирург и врач-гинеколог) помогали в работе эвакогоспиталя № 3120, оказывали помощь местному населению. Строителям и рабочим эвакуированного завода из г. Электросталь. [ ] В 1944 году мощность больницы составляла 200 коек.              </a:t>
            </a:r>
            <a:r>
              <a:rPr lang="ru-RU" sz="4000" i="1" dirty="0" smtClean="0"/>
              <a:t>(Чебаркуль. Путешествие во времени / авт. к. А.Орлов; В. </a:t>
            </a:r>
            <a:r>
              <a:rPr lang="ru-RU" sz="4000" i="1" dirty="0" err="1" smtClean="0"/>
              <a:t>Гура</a:t>
            </a:r>
            <a:r>
              <a:rPr lang="ru-RU" sz="4000" i="1" dirty="0" smtClean="0"/>
              <a:t>;  Л. Васильева; Э.Рахимов; Е. </a:t>
            </a:r>
            <a:r>
              <a:rPr lang="ru-RU" sz="4000" i="1" dirty="0" err="1" smtClean="0"/>
              <a:t>Сюткина</a:t>
            </a:r>
            <a:r>
              <a:rPr lang="ru-RU" sz="4000" i="1" dirty="0" smtClean="0"/>
              <a:t>; А. </a:t>
            </a:r>
            <a:r>
              <a:rPr lang="ru-RU" sz="4000" i="1" dirty="0" err="1" smtClean="0"/>
              <a:t>Штыка._</a:t>
            </a:r>
            <a:r>
              <a:rPr lang="ru-RU" sz="4000" i="1" dirty="0" smtClean="0"/>
              <a:t> Челябинск, 2011.- 351 с., с 276)</a:t>
            </a: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algn="just"/>
            <a:r>
              <a:rPr lang="ru-RU" sz="4500" dirty="0" smtClean="0"/>
              <a:t>Вклад </a:t>
            </a:r>
            <a:r>
              <a:rPr lang="ru-RU" sz="4500" dirty="0" err="1" smtClean="0"/>
              <a:t>южноуральских</a:t>
            </a:r>
            <a:r>
              <a:rPr lang="ru-RU" sz="4500" dirty="0" smtClean="0"/>
              <a:t> врачей по возвращению в строй раненых и больных красноармейцев, медицинскому обслуживанию гражданского населения, обеспечению эпидемиологического благополучия тыла был по достоинству оценен правительством. среди награжденных неоднократно отмечалась Левчук З.П., заведующая </a:t>
            </a:r>
            <a:r>
              <a:rPr lang="ru-RU" sz="4500" dirty="0" err="1" smtClean="0"/>
              <a:t>Чебаркульской</a:t>
            </a:r>
            <a:r>
              <a:rPr lang="ru-RU" sz="4500" dirty="0" smtClean="0"/>
              <a:t> </a:t>
            </a:r>
            <a:r>
              <a:rPr lang="ru-RU" sz="4500" dirty="0" err="1" smtClean="0"/>
              <a:t>райбольницей</a:t>
            </a:r>
            <a:r>
              <a:rPr lang="ru-RU" sz="4500" dirty="0" smtClean="0"/>
              <a:t>.                             </a:t>
            </a:r>
            <a:r>
              <a:rPr lang="ru-RU" sz="3500" i="1" dirty="0" smtClean="0"/>
              <a:t>(На алтарь Победы. Хроника военного времени 1941-1945/ отв. сост. Г.Н.Кибиткина; сост.: К.В. Безбородова, Ю.В. </a:t>
            </a:r>
            <a:r>
              <a:rPr lang="ru-RU" sz="3500" i="1" dirty="0" err="1" smtClean="0"/>
              <a:t>Гушул</a:t>
            </a:r>
            <a:r>
              <a:rPr lang="ru-RU" sz="3500" i="1" dirty="0" smtClean="0"/>
              <a:t>, Н.А. Зарецкая, гл.ред. А.П. А.П. </a:t>
            </a:r>
            <a:r>
              <a:rPr lang="ru-RU" sz="3500" i="1" dirty="0" err="1" smtClean="0"/>
              <a:t>Финадеев</a:t>
            </a:r>
            <a:r>
              <a:rPr lang="ru-RU" sz="3500" i="1" dirty="0" smtClean="0"/>
              <a:t>; </a:t>
            </a:r>
            <a:r>
              <a:rPr lang="ru-RU" sz="3500" i="1" dirty="0" err="1" smtClean="0"/>
              <a:t>науч</a:t>
            </a:r>
            <a:r>
              <a:rPr lang="ru-RU" sz="3500" i="1" dirty="0" smtClean="0"/>
              <a:t>. ред. В.Д. </a:t>
            </a:r>
            <a:r>
              <a:rPr lang="ru-RU" sz="3500" i="1" dirty="0" err="1" smtClean="0"/>
              <a:t>Павленко._</a:t>
            </a:r>
            <a:r>
              <a:rPr lang="ru-RU" sz="3500" i="1" dirty="0" smtClean="0"/>
              <a:t> Челябинск, 2010. -208с.,  стр. 43.)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 smtClean="0"/>
              <a:t>Чебаркульский</a:t>
            </a:r>
            <a:r>
              <a:rPr lang="ru-RU" b="1" i="1" dirty="0" smtClean="0"/>
              <a:t> металлургический завод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28813"/>
            <a:ext cx="8786813" cy="43957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1942 году на базе оборудования металлургического завода эвакуированного из города Электросталь был создан </a:t>
            </a:r>
            <a:r>
              <a:rPr lang="ru-RU" dirty="0" err="1" smtClean="0"/>
              <a:t>Чебаркульский</a:t>
            </a:r>
            <a:r>
              <a:rPr lang="ru-RU" dirty="0" smtClean="0"/>
              <a:t> металлургический завод (№ 701). Первая продукция была выдана 15 марта 1942 года. Входил в систему Черной металлургии СССР, Указами Президиума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> Верховного Совета СССР от 15 января 1943 и от 6 мая 1945 "за выполнение правительственного задания по вводу в строй завода и освоение в кротчайший срок выпуска продукции для фронта" 61 работник предприятия награжден орденом. </a:t>
            </a:r>
            <a:r>
              <a:rPr lang="ru-RU" sz="1800" i="1" dirty="0" smtClean="0"/>
              <a:t>(Челябинская область: энциклопедия / гл. ред. К.Н. Бочкарев.- Челябинск: Камен. пояс, 2008.- Т.6. Си-Ф.- 944 с.: ил. стр.752)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258285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700" dirty="0" smtClean="0"/>
              <a:t>Из протокола № 10 заседания исполкома Чебаркульского </a:t>
            </a:r>
            <a:r>
              <a:rPr lang="ru-RU" sz="2700" dirty="0" err="1" smtClean="0"/>
              <a:t>райСовета</a:t>
            </a:r>
            <a:r>
              <a:rPr lang="ru-RU" sz="2700" dirty="0" smtClean="0"/>
              <a:t>  депутатов трудящихся от 28 февраля 1942г </a:t>
            </a:r>
            <a:r>
              <a:rPr lang="ru-RU" sz="2000" b="0" i="1" dirty="0" smtClean="0"/>
              <a:t>(ф.142. оп.1. д.22. л.21)</a:t>
            </a:r>
            <a:br>
              <a:rPr lang="ru-RU" sz="2000" b="0" i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Постановили: </a:t>
            </a:r>
            <a:br>
              <a:rPr lang="ru-RU" sz="1600" dirty="0" smtClean="0"/>
            </a:br>
            <a:r>
              <a:rPr lang="ru-RU" sz="1600" dirty="0" smtClean="0"/>
              <a:t>1) Закрепить за </a:t>
            </a:r>
            <a:r>
              <a:rPr lang="ru-RU" sz="1600" dirty="0" err="1" smtClean="0"/>
              <a:t>Чебаркульской</a:t>
            </a:r>
            <a:r>
              <a:rPr lang="ru-RU" sz="1600" dirty="0" smtClean="0"/>
              <a:t> больницей для организации подсобного хозяйства земельный участок в </a:t>
            </a:r>
            <a:r>
              <a:rPr lang="ru-RU" sz="1600" dirty="0" err="1" smtClean="0"/>
              <a:t>Москайском</a:t>
            </a:r>
            <a:r>
              <a:rPr lang="ru-RU" sz="1600" dirty="0" smtClean="0"/>
              <a:t> свободном государственном фонде общей площадью 135,5га.</a:t>
            </a:r>
            <a:br>
              <a:rPr lang="ru-RU" sz="1600" dirty="0" smtClean="0"/>
            </a:br>
            <a:r>
              <a:rPr lang="ru-RU" sz="1600" dirty="0" smtClean="0"/>
              <a:t>2) Закрепить в долгосрочное пользование за </a:t>
            </a:r>
            <a:r>
              <a:rPr lang="ru-RU" sz="1600" dirty="0" err="1" smtClean="0"/>
              <a:t>Чебаркульской</a:t>
            </a:r>
            <a:r>
              <a:rPr lang="ru-RU" sz="1600" dirty="0" smtClean="0"/>
              <a:t> </a:t>
            </a:r>
            <a:r>
              <a:rPr lang="ru-RU" sz="1600" dirty="0" err="1" smtClean="0"/>
              <a:t>Райбольницей</a:t>
            </a:r>
            <a:r>
              <a:rPr lang="ru-RU" sz="1600" dirty="0" smtClean="0"/>
              <a:t> леса местного значения, прилегающие к передаваемому ей земельному участку в количестве 100 </a:t>
            </a:r>
            <a:r>
              <a:rPr lang="ru-RU" sz="1600" dirty="0" err="1" smtClean="0"/>
              <a:t>гек</a:t>
            </a:r>
            <a:r>
              <a:rPr lang="ru-RU" sz="1600" dirty="0" smtClean="0"/>
              <a:t>. С целью использования их под сенокос и выпас. Установить. Что использование лесов под выпас должно производиться с соблюдением правил, установленных лесничеством. </a:t>
            </a:r>
            <a:endParaRPr lang="ru-RU" sz="1600" dirty="0"/>
          </a:p>
        </p:txBody>
      </p:sp>
      <p:pic>
        <p:nvPicPr>
          <p:cNvPr id="26626" name="Picture 2" descr="D:\Users\arhiv-1\Documents\Scanned Documents\Рисунок (1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670" y="3602998"/>
            <a:ext cx="8640047" cy="2897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Образование в годы ВОВ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 годы ВОВ девочки 8-10 классов вязали теплые рукавицы, носки и отправляли на фронт. Учились в три смены, электричества не было, зажигали сечи или керосиновые лампы. Не было тетрадей, ученических и письменных принадлежностей. [ ] Педагогический коллективы и учителя часто менялись. Учащиеся и учителя уходили на фронт. Тридцать шесть из них не вернулись обратно. </a:t>
            </a:r>
            <a:r>
              <a:rPr lang="ru-RU" sz="2500" i="1" dirty="0" smtClean="0"/>
              <a:t>(Чебаркуль. </a:t>
            </a:r>
            <a:r>
              <a:rPr lang="ru-RU" sz="2500" i="1" dirty="0" err="1" smtClean="0"/>
              <a:t>Чебаркульский</a:t>
            </a:r>
            <a:r>
              <a:rPr lang="ru-RU" sz="2500" i="1" dirty="0" smtClean="0"/>
              <a:t> район: Энциклопедия/ [</a:t>
            </a:r>
            <a:r>
              <a:rPr lang="ru-RU" sz="2500" i="1" dirty="0" err="1" smtClean="0"/>
              <a:t>редкол</a:t>
            </a:r>
            <a:r>
              <a:rPr lang="ru-RU" sz="2500" i="1" dirty="0" smtClean="0"/>
              <a:t>.: В.В. </a:t>
            </a:r>
            <a:r>
              <a:rPr lang="ru-RU" sz="2500" i="1" dirty="0" err="1" smtClean="0"/>
              <a:t>Гура</a:t>
            </a:r>
            <a:r>
              <a:rPr lang="ru-RU" sz="2500" i="1" dirty="0" smtClean="0"/>
              <a:t> (пред.) Ч-34 и др.</a:t>
            </a:r>
            <a:r>
              <a:rPr lang="en-US" sz="2500" i="1" dirty="0" smtClean="0"/>
              <a:t>]</a:t>
            </a:r>
            <a:r>
              <a:rPr lang="ru-RU" sz="2500" i="1" dirty="0" smtClean="0"/>
              <a:t>. -Челябинск : Книга, 2016. -600с.: ил., с.534)</a:t>
            </a:r>
          </a:p>
          <a:p>
            <a:pPr algn="just"/>
            <a:endParaRPr lang="ru-RU" sz="2500" i="1" dirty="0" smtClean="0"/>
          </a:p>
          <a:p>
            <a:pPr algn="just"/>
            <a:r>
              <a:rPr lang="ru-RU" dirty="0" smtClean="0"/>
              <a:t>В 1940 году открылись детские ясли № 1. Под них в доме , где жили рабочие завода № 701, были выделены 2 небольшие комнаты. Совсем не приспособленные для детей. [ ] В ясли принимались дети работников завода с 3-х месяцев до 3-х лет. К 1943 детские ясли № 1 занимали уже четыре комнаты, в которых содержалось около 100 детей. В настоящее время это детский сад №4.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Детский сад № 35 комбинированного вида "Теремок" был открыт для детей военнослужащих в 1944 году. Единственная группа располагалась на первом этаже жилого деревянного двухэтажного дома барачного типа. </a:t>
            </a:r>
            <a:r>
              <a:rPr lang="ru-RU" sz="2500" i="1" dirty="0" smtClean="0"/>
              <a:t>(Чебаркуль. </a:t>
            </a:r>
            <a:r>
              <a:rPr lang="ru-RU" sz="2500" i="1" dirty="0" err="1" smtClean="0"/>
              <a:t>Чебаркульский</a:t>
            </a:r>
            <a:r>
              <a:rPr lang="ru-RU" sz="2500" i="1" dirty="0" smtClean="0"/>
              <a:t> район: Энциклопедия/ [</a:t>
            </a:r>
            <a:r>
              <a:rPr lang="ru-RU" sz="2500" i="1" dirty="0" err="1" smtClean="0"/>
              <a:t>редкол</a:t>
            </a:r>
            <a:r>
              <a:rPr lang="ru-RU" sz="2500" i="1" dirty="0" smtClean="0"/>
              <a:t>.: В.В. </a:t>
            </a:r>
            <a:r>
              <a:rPr lang="ru-RU" sz="2500" i="1" dirty="0" err="1" smtClean="0"/>
              <a:t>Гура</a:t>
            </a:r>
            <a:r>
              <a:rPr lang="ru-RU" sz="2500" i="1" dirty="0" smtClean="0"/>
              <a:t> (пред.) Ч-34 и др.</a:t>
            </a:r>
            <a:r>
              <a:rPr lang="en-US" sz="2500" i="1" dirty="0" smtClean="0"/>
              <a:t>]</a:t>
            </a:r>
            <a:r>
              <a:rPr lang="ru-RU" sz="2500" i="1" dirty="0" smtClean="0"/>
              <a:t>. -Челябинск : Книга, 2016. -600с.: ил., с. 93,95)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285729"/>
            <a:ext cx="7929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эти непростые военные годы….</a:t>
            </a:r>
            <a:b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(Из протокола № 8 заседания исполкома Чебаркульского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райСовета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депутатов трудящихся от 8 февраля 1942г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(ф.142. оп.1. д.22. л.42, 46-47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14488"/>
            <a:ext cx="8286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Решает:</a:t>
            </a:r>
          </a:p>
          <a:p>
            <a:pPr>
              <a:buNone/>
            </a:pPr>
            <a:r>
              <a:rPr lang="ru-RU" dirty="0" smtClean="0"/>
              <a:t>Ввиду временного закрытия районного дома культуры и сокращения должности Зав. Клубом- РАЗРЕШИТЬ Зав. </a:t>
            </a:r>
            <a:r>
              <a:rPr lang="ru-RU" dirty="0" err="1" smtClean="0"/>
              <a:t>РайОНО</a:t>
            </a:r>
            <a:r>
              <a:rPr lang="ru-RU" dirty="0" smtClean="0"/>
              <a:t> за счет ставки Зав.Районным домом Культуры содержать с 1/П-42 года инспектора </a:t>
            </a:r>
            <a:r>
              <a:rPr lang="ru-RU" dirty="0" err="1" smtClean="0"/>
              <a:t>РайОНО</a:t>
            </a:r>
            <a:r>
              <a:rPr lang="ru-RU" dirty="0" smtClean="0"/>
              <a:t> по </a:t>
            </a:r>
            <a:r>
              <a:rPr lang="ru-RU" dirty="0" err="1" smtClean="0"/>
              <a:t>политпросветработе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Picture 4" descr="D:\Users\arhiv-1\Documents\Scanned Documents\Рисунок (11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3357562"/>
            <a:ext cx="7786743" cy="2577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О проведении военного налога в Чебаркульском р-не. В соответствии с указом Президиума Верховного Совета СССР от 29/ХП-1941 года «О военном налоге» и решения Областного исполнительного Комитета депутатов трудящихся РЕШАЕТ:</a:t>
            </a:r>
          </a:p>
          <a:p>
            <a:pPr algn="just"/>
            <a:r>
              <a:rPr lang="ru-RU" dirty="0" smtClean="0"/>
              <a:t>1. Предложить председателям Исполкомов сельских советов организовать широкую разъяснительную работу среди населения, а также на предприятиях и учреждениях о значении военного налога, о порядке и сроках его уплаты.</a:t>
            </a:r>
          </a:p>
          <a:p>
            <a:pPr algn="just"/>
            <a:r>
              <a:rPr lang="ru-RU" dirty="0" smtClean="0"/>
              <a:t>2.Обязать Зав. </a:t>
            </a:r>
            <a:r>
              <a:rPr lang="ru-RU" dirty="0" err="1" smtClean="0"/>
              <a:t>Райфо</a:t>
            </a:r>
            <a:r>
              <a:rPr lang="ru-RU" dirty="0" smtClean="0"/>
              <a:t> тов. МЕДВЕДЕВА и налоговый аппарат провести учет плательщиков  военного налога, используя при этом данные хозяйственных книги список ф.№4 по регистрации записей домовых книг.</a:t>
            </a:r>
          </a:p>
          <a:p>
            <a:pPr algn="just"/>
            <a:r>
              <a:rPr lang="ru-RU" dirty="0" smtClean="0"/>
              <a:t>3. В помощь Исполкомам Сельских Советов по проведению военного налога, а также других налогов /местные налоги, Сельский </a:t>
            </a:r>
            <a:r>
              <a:rPr lang="ru-RU" dirty="0" err="1" smtClean="0"/>
              <a:t>культсбор</a:t>
            </a:r>
            <a:r>
              <a:rPr lang="ru-RU" dirty="0" smtClean="0"/>
              <a:t>, самообложения, налог с холостяков/ командировать из аппарата </a:t>
            </a:r>
            <a:r>
              <a:rPr lang="ru-RU" dirty="0" err="1" smtClean="0"/>
              <a:t>РайФО</a:t>
            </a:r>
            <a:r>
              <a:rPr lang="ru-RU" dirty="0" smtClean="0"/>
              <a:t> /список прилагается/.</a:t>
            </a:r>
          </a:p>
          <a:p>
            <a:pPr algn="just"/>
            <a:r>
              <a:rPr lang="ru-RU" dirty="0" smtClean="0"/>
              <a:t>4.Обязать руководителей предприятий и организаций обеспечить полноту учета плательщиков военного налога из числа рабочих и служащих и правильность начисления, взимания и своевременное перечисление средств в бюджет.</a:t>
            </a:r>
          </a:p>
          <a:p>
            <a:pPr algn="just"/>
            <a:r>
              <a:rPr lang="ru-RU" dirty="0" smtClean="0"/>
              <a:t>5. Обязать Зав. </a:t>
            </a:r>
            <a:r>
              <a:rPr lang="ru-RU" dirty="0" err="1" smtClean="0"/>
              <a:t>Райфо</a:t>
            </a:r>
            <a:r>
              <a:rPr lang="ru-RU" dirty="0" smtClean="0"/>
              <a:t> тов. Медведева провести начисления  и вручение платежных извещений в период до 12 февраля 1942 года, организовав досрочное поступление налога.</a:t>
            </a:r>
          </a:p>
          <a:p>
            <a:pPr algn="just"/>
            <a:r>
              <a:rPr lang="ru-RU" dirty="0" smtClean="0"/>
              <a:t>6. Представленный календарный план о проведении военного налога УТВЕРДИТЬ, о результатах доложить на Исполкоме Райсовета 26/П-42 года.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6" descr="D:\Users\arhiv-1\Documents\Scanned Documents\Рисунок (10)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8596" y="1500174"/>
            <a:ext cx="3190936" cy="4370056"/>
          </a:xfrm>
          <a:prstGeom prst="rect">
            <a:avLst/>
          </a:prstGeom>
          <a:noFill/>
        </p:spPr>
      </p:pic>
      <p:pic>
        <p:nvPicPr>
          <p:cNvPr id="9" name="Picture 9" descr="D:\Users\arhiv-1\Documents\Scanned Documents\Рисунок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642918"/>
            <a:ext cx="3214710" cy="8572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Из летописи Челябинской области…</a:t>
            </a:r>
            <a:endParaRPr lang="ru-RU" b="1" i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571472" y="1571612"/>
            <a:ext cx="4357718" cy="478634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Выписка из распоряжения председателя Облисполкома А.А. Белобородова об использовании </a:t>
            </a:r>
            <a:r>
              <a:rPr lang="ru-RU" sz="1600" dirty="0" err="1" smtClean="0"/>
              <a:t>актопокрышек</a:t>
            </a:r>
            <a:r>
              <a:rPr lang="ru-RU" sz="1600" dirty="0" smtClean="0"/>
              <a:t> для изготовления обуви от 09 января 1943 г. [  ]2 Установить план производства новой обуви в </a:t>
            </a:r>
            <a:r>
              <a:rPr lang="en-US" sz="1600" dirty="0" smtClean="0"/>
              <a:t>I</a:t>
            </a:r>
            <a:r>
              <a:rPr lang="ru-RU" sz="1600" dirty="0" smtClean="0"/>
              <a:t> кв. 1943 г. на резиновой  подошве с полученных автопокрышек.                       [ ]</a:t>
            </a:r>
            <a:r>
              <a:rPr lang="ru-RU" sz="1600" dirty="0" err="1" smtClean="0"/>
              <a:t>Чебаркульскому</a:t>
            </a:r>
            <a:r>
              <a:rPr lang="ru-RU" sz="1600" dirty="0" smtClean="0"/>
              <a:t> РПК передается 7 т автопокрышек, установлен план пошива 1600 пар обуви. Из установленного задания по производству обуви 50% выработать детского ассортимента для школьного возраста.</a:t>
            </a:r>
            <a:r>
              <a:rPr lang="ru-RU" sz="1600" i="1" dirty="0" smtClean="0"/>
              <a:t> ОГАЧО, ф.Р-274, оп.3, д.1513, л.56-56об. Подлинник.</a:t>
            </a:r>
            <a:r>
              <a:rPr lang="ru-RU" sz="1600" dirty="0" smtClean="0"/>
              <a:t> </a:t>
            </a:r>
            <a:r>
              <a:rPr lang="ru-RU" sz="1600" i="1" dirty="0" smtClean="0"/>
              <a:t>(</a:t>
            </a:r>
            <a:r>
              <a:rPr lang="ru-RU" sz="1400" i="1" dirty="0" smtClean="0"/>
              <a:t>Летопись Челябинской области: сб. док. и материалов. Т.З. 1941-1945/[сост.: Е.П. Турова, </a:t>
            </a:r>
            <a:r>
              <a:rPr lang="ru-RU" sz="1400" i="1" dirty="0" err="1" smtClean="0"/>
              <a:t>И.С.Янгирова</a:t>
            </a:r>
            <a:r>
              <a:rPr lang="ru-RU" sz="1400" i="1" dirty="0" smtClean="0"/>
              <a:t>; гл. ред. А.П. </a:t>
            </a:r>
            <a:r>
              <a:rPr lang="ru-RU" sz="1400" i="1" dirty="0" err="1" smtClean="0"/>
              <a:t>Финадеев</a:t>
            </a:r>
            <a:r>
              <a:rPr lang="ru-RU" sz="1400" i="1" dirty="0" smtClean="0"/>
              <a:t>;, </a:t>
            </a:r>
            <a:r>
              <a:rPr lang="ru-RU" sz="1400" i="1" dirty="0" err="1" smtClean="0"/>
              <a:t>науч</a:t>
            </a:r>
            <a:r>
              <a:rPr lang="ru-RU" sz="1400" i="1" dirty="0" smtClean="0"/>
              <a:t>. ред. Н.П. </a:t>
            </a:r>
            <a:r>
              <a:rPr lang="ru-RU" sz="1400" i="1" dirty="0" err="1" smtClean="0"/>
              <a:t>Палецких</a:t>
            </a:r>
            <a:r>
              <a:rPr lang="ru-RU" sz="1400" i="1" dirty="0" smtClean="0"/>
              <a:t> ].- Челябинск: Книга, 2008.- 494с. стр.223-224</a:t>
            </a:r>
            <a:r>
              <a:rPr lang="ru-RU" sz="1600" i="1" dirty="0" smtClean="0"/>
              <a:t>).</a:t>
            </a:r>
          </a:p>
          <a:p>
            <a:endParaRPr lang="ru-RU" sz="16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1600201"/>
            <a:ext cx="3686172" cy="4472006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Выписка из распоряжения Облисполкома о производстве спичек на предприятиях области от 22 сентября 1943г. [  ]  -1. В целях увеличения выпуска спичек в 1943 году обязать начальника </a:t>
            </a:r>
            <a:r>
              <a:rPr lang="ru-RU" sz="6400" dirty="0" err="1" smtClean="0"/>
              <a:t>облместпрома</a:t>
            </a:r>
            <a:r>
              <a:rPr lang="ru-RU" sz="6400" dirty="0" smtClean="0"/>
              <a:t> т. Рыжикова и уполномоченного управления промкооперации г. Беляева: [  ] ж) в октябре с.г. организовать новые мастерские по выпуску спичек-книжек, в том числе [  ] по </a:t>
            </a:r>
            <a:r>
              <a:rPr lang="ru-RU" sz="6400" dirty="0" err="1" smtClean="0"/>
              <a:t>облместпрому</a:t>
            </a:r>
            <a:r>
              <a:rPr lang="ru-RU" sz="6400" dirty="0" smtClean="0"/>
              <a:t> - 4 мастерские (</a:t>
            </a:r>
            <a:r>
              <a:rPr lang="ru-RU" sz="6400" dirty="0" err="1" smtClean="0"/>
              <a:t>Кочкаре</a:t>
            </a:r>
            <a:r>
              <a:rPr lang="ru-RU" sz="6400" dirty="0" smtClean="0"/>
              <a:t>, Карабаше, </a:t>
            </a:r>
            <a:r>
              <a:rPr lang="ru-RU" sz="6400" dirty="0" err="1" smtClean="0"/>
              <a:t>Бродоколмаке</a:t>
            </a:r>
            <a:r>
              <a:rPr lang="ru-RU" sz="6400" dirty="0" smtClean="0"/>
              <a:t>, Чебаркуле); [  ]</a:t>
            </a:r>
            <a:r>
              <a:rPr lang="ru-RU" sz="6400" i="1" dirty="0" smtClean="0"/>
              <a:t> ОГАЧО, ф.Р-274, оп.3, д.1532, л.46-46об. Подлинник.</a:t>
            </a:r>
            <a:r>
              <a:rPr lang="ru-RU" sz="6400" dirty="0" smtClean="0"/>
              <a:t> </a:t>
            </a:r>
            <a:r>
              <a:rPr lang="ru-RU" sz="5600" i="1" dirty="0" smtClean="0"/>
              <a:t>(Летопись Челябинской области: сб. док. и материалов. Т.З. 1941-1945/[сост.: Е.П. Турова, </a:t>
            </a:r>
            <a:r>
              <a:rPr lang="ru-RU" sz="5600" i="1" dirty="0" err="1" smtClean="0"/>
              <a:t>И.С.Янгирова</a:t>
            </a:r>
            <a:r>
              <a:rPr lang="ru-RU" sz="5600" i="1" dirty="0" smtClean="0"/>
              <a:t>; гл. ред. А.П. </a:t>
            </a:r>
            <a:r>
              <a:rPr lang="ru-RU" sz="5600" i="1" dirty="0" err="1" smtClean="0"/>
              <a:t>Финадеев</a:t>
            </a:r>
            <a:r>
              <a:rPr lang="ru-RU" sz="5600" i="1" dirty="0" smtClean="0"/>
              <a:t>;, </a:t>
            </a:r>
            <a:r>
              <a:rPr lang="ru-RU" sz="5600" i="1" dirty="0" err="1" smtClean="0"/>
              <a:t>науч</a:t>
            </a:r>
            <a:r>
              <a:rPr lang="ru-RU" sz="5600" i="1" dirty="0" smtClean="0"/>
              <a:t>. ред. Н.П. </a:t>
            </a:r>
            <a:r>
              <a:rPr lang="ru-RU" sz="5600" i="1" dirty="0" err="1" smtClean="0"/>
              <a:t>Палецких</a:t>
            </a:r>
            <a:r>
              <a:rPr lang="ru-RU" sz="5600" i="1" dirty="0" smtClean="0"/>
              <a:t> ].- Челябинск: Книга, 2008.- 494с. стр.311-313).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429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/>
              <a:t>1941 - Возведение стен первых цехов металлургического завода № 701, г.Чебаркуль, общий вид.</a:t>
            </a:r>
            <a:r>
              <a:rPr lang="ru-RU" b="1" i="1" dirty="0" smtClean="0"/>
              <a:t> </a:t>
            </a:r>
            <a:r>
              <a:rPr lang="ru-RU" i="1" dirty="0" smtClean="0"/>
              <a:t>Лето 1941-го. За считанные дни наша страна перестраивается на военный лад. В лесном массиве Чебаркуля за 75 дней должен появиться </a:t>
            </a:r>
            <a:r>
              <a:rPr lang="ru-RU" i="1" dirty="0" err="1" smtClean="0"/>
              <a:t>кузнечно</a:t>
            </a:r>
            <a:r>
              <a:rPr lang="ru-RU" i="1" dirty="0" smtClean="0"/>
              <a:t> - прессовый завод, изготавливающий детали для военных самолетов. Людей и оборудование решено эвакуировать на Урал из подмосковной Электростали.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286388"/>
            <a:ext cx="39290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Возведение стен первых цехов</a:t>
            </a:r>
          </a:p>
          <a:p>
            <a:r>
              <a:rPr lang="ru-RU" dirty="0" smtClean="0"/>
              <a:t> завода № 701 (общий вид)</a:t>
            </a:r>
          </a:p>
          <a:p>
            <a:r>
              <a:rPr lang="ru-RU" dirty="0" smtClean="0"/>
              <a:t> </a:t>
            </a:r>
            <a:r>
              <a:rPr lang="ru-RU" i="1" dirty="0" smtClean="0"/>
              <a:t>(ф.149, оп.4ед.хр.1, ф.01)</a:t>
            </a:r>
          </a:p>
          <a:p>
            <a:endParaRPr lang="ru-RU" i="1" dirty="0"/>
          </a:p>
        </p:txBody>
      </p:sp>
      <p:pic>
        <p:nvPicPr>
          <p:cNvPr id="1026" name="Picture 2" descr="\\arhiv-nach\Входящая\Выставка\Уральская кузница\Снимок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071678"/>
            <a:ext cx="4138094" cy="3046955"/>
          </a:xfrm>
          <a:prstGeom prst="rect">
            <a:avLst/>
          </a:prstGeom>
          <a:noFill/>
        </p:spPr>
      </p:pic>
      <p:pic>
        <p:nvPicPr>
          <p:cNvPr id="1027" name="Picture 3" descr="\\arhiv-nach\Входящая\Выставка\Уральская кузница\Снимок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71744"/>
            <a:ext cx="4100447" cy="30146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786314" y="5643578"/>
            <a:ext cx="4071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Эвакуированные рабочие на строительстве   завода № 701 (общий вид)</a:t>
            </a:r>
            <a:r>
              <a:rPr lang="ru-RU" i="1" dirty="0" smtClean="0"/>
              <a:t> (ф.149, оп.4ед.хр.1, ф.02)</a:t>
            </a: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0034" y="704088"/>
            <a:ext cx="8262966" cy="653210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 протокола № 10 заседания исполкома Чебаркульского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райСовета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депутатов трудящихся от 28 </a:t>
            </a:r>
            <a:r>
              <a:rPr lang="ru-RU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февраля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1942г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(ф.142. оп.1. д.22. л.102 (об).103)</a:t>
            </a:r>
            <a:endParaRPr lang="ru-RU" sz="1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1" name="Picture 3" descr="D:\Users\arhiv-1\Documents\Scanned Documents\Рисунок (15)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643050"/>
            <a:ext cx="5072063" cy="24669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  <p:pic>
        <p:nvPicPr>
          <p:cNvPr id="27652" name="Picture 4" descr="D:\Users\arhiv-1\Documents\Scanned Documents\Рисунок (1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077072"/>
            <a:ext cx="5071488" cy="217482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7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В годы эвакуации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настоящее время сведения об эвакуированных размещены на Портале «Вспомним всех поимённо» (</a:t>
            </a:r>
            <a:r>
              <a:rPr lang="ru-RU" u="sng" dirty="0" smtClean="0">
                <a:hlinkClick r:id="rId2"/>
              </a:rPr>
              <a:t>https://hero.gov74.ru/books?book=2</a:t>
            </a:r>
            <a:r>
              <a:rPr lang="ru-RU" dirty="0" smtClean="0"/>
              <a:t>), и на официальном сайте archive74.ru (</a:t>
            </a:r>
            <a:r>
              <a:rPr lang="ru-RU" u="sng" dirty="0" smtClean="0">
                <a:hlinkClick r:id="rId3"/>
              </a:rPr>
              <a:t>https://archive74.ru/dbases/evacuation</a:t>
            </a:r>
            <a:r>
              <a:rPr lang="ru-RU" dirty="0" smtClean="0"/>
              <a:t>).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143117"/>
            <a:ext cx="857256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/>
              <a:t>По данным выше указанных сайтов в  город Чебаркуль было эвакуировано 726 человек.</a:t>
            </a:r>
          </a:p>
          <a:p>
            <a:r>
              <a:rPr lang="ru-RU" sz="1600" b="1" i="1" dirty="0" smtClean="0"/>
              <a:t>Многие прибыли на металлургический завод из г. Электросталь , вот имена некоторых из них:</a:t>
            </a:r>
          </a:p>
          <a:p>
            <a:r>
              <a:rPr lang="ru-RU" sz="1600" dirty="0" smtClean="0"/>
              <a:t>Запорожцев Валентин Вячеславович (р.19.03.1908, г. Клин ныне </a:t>
            </a:r>
            <a:r>
              <a:rPr lang="ru-RU" sz="1600" dirty="0" err="1" smtClean="0"/>
              <a:t>Моск.обл</a:t>
            </a:r>
            <a:r>
              <a:rPr lang="ru-RU" sz="1600" dirty="0" smtClean="0"/>
              <a:t>) прибыл в декабре 1941 г.</a:t>
            </a:r>
          </a:p>
          <a:p>
            <a:r>
              <a:rPr lang="ru-RU" sz="1600" dirty="0" err="1" smtClean="0"/>
              <a:t>Косинов</a:t>
            </a:r>
            <a:r>
              <a:rPr lang="ru-RU" sz="1600" dirty="0" smtClean="0"/>
              <a:t> Василий Иванович (01.01.1905, г. Сурки </a:t>
            </a:r>
            <a:r>
              <a:rPr lang="ru-RU" sz="1600" dirty="0" err="1" smtClean="0"/>
              <a:t>Лебедяновского</a:t>
            </a:r>
            <a:r>
              <a:rPr lang="ru-RU" sz="1600" dirty="0" smtClean="0"/>
              <a:t> района Тамбовской области) прибыл 28.11.1941 г.</a:t>
            </a:r>
          </a:p>
          <a:p>
            <a:r>
              <a:rPr lang="ru-RU" sz="1600" dirty="0" err="1" smtClean="0"/>
              <a:t>Лабин</a:t>
            </a:r>
            <a:r>
              <a:rPr lang="ru-RU" sz="1600" dirty="0" smtClean="0"/>
              <a:t> Николай Александрович [4(17)12.1912 , с. </a:t>
            </a:r>
            <a:r>
              <a:rPr lang="ru-RU" sz="1600" dirty="0" err="1" smtClean="0"/>
              <a:t>Караваево</a:t>
            </a:r>
            <a:r>
              <a:rPr lang="ru-RU" sz="1600" dirty="0" smtClean="0"/>
              <a:t>, Бородинского уезда Московской губернии) прибыл в ноябре 1941 г.</a:t>
            </a:r>
          </a:p>
          <a:p>
            <a:r>
              <a:rPr lang="ru-RU" sz="1600" smtClean="0"/>
              <a:t>Мельников </a:t>
            </a:r>
            <a:r>
              <a:rPr lang="ru-RU" sz="1600" dirty="0" smtClean="0"/>
              <a:t>Павел Николаевич (1907 г.р., Кушва </a:t>
            </a:r>
            <a:r>
              <a:rPr lang="ru-RU" sz="1600" dirty="0" err="1" smtClean="0"/>
              <a:t>Кушвинского</a:t>
            </a:r>
            <a:r>
              <a:rPr lang="ru-RU" sz="1600" dirty="0" smtClean="0"/>
              <a:t> района Свердловской области) прибыл в январе 1942г.</a:t>
            </a:r>
          </a:p>
          <a:p>
            <a:r>
              <a:rPr lang="ru-RU" sz="1600" dirty="0" err="1" smtClean="0"/>
              <a:t>Нашивочников</a:t>
            </a:r>
            <a:r>
              <a:rPr lang="ru-RU" sz="1600" dirty="0" smtClean="0"/>
              <a:t> Павел Дмитриевич (1907 г.р. </a:t>
            </a:r>
            <a:r>
              <a:rPr lang="ru-RU" sz="1600" dirty="0" err="1" smtClean="0"/>
              <a:t>с.Усть-Карелище</a:t>
            </a:r>
            <a:r>
              <a:rPr lang="ru-RU" sz="1600" dirty="0" smtClean="0"/>
              <a:t> </a:t>
            </a:r>
            <a:r>
              <a:rPr lang="ru-RU" sz="1600" dirty="0" err="1" smtClean="0"/>
              <a:t>Ново-Ломовского</a:t>
            </a:r>
            <a:r>
              <a:rPr lang="ru-RU" sz="1600" dirty="0" smtClean="0"/>
              <a:t> р-на Пензенской обл.) прибыл 17.12.1941 г.</a:t>
            </a:r>
          </a:p>
          <a:p>
            <a:r>
              <a:rPr lang="ru-RU" sz="1600" dirty="0" smtClean="0"/>
              <a:t>Сарафанов Андрей Филиппович(р.06.12.1911, д. </a:t>
            </a:r>
            <a:r>
              <a:rPr lang="ru-RU" sz="1600" dirty="0" err="1" smtClean="0"/>
              <a:t>Устиха</a:t>
            </a:r>
            <a:r>
              <a:rPr lang="ru-RU" sz="1600" dirty="0" smtClean="0"/>
              <a:t> </a:t>
            </a:r>
            <a:r>
              <a:rPr lang="ru-RU" sz="1600" dirty="0" err="1" smtClean="0"/>
              <a:t>Сычевского</a:t>
            </a:r>
            <a:r>
              <a:rPr lang="ru-RU" sz="1600" dirty="0" smtClean="0"/>
              <a:t> р-на Смоленской обл.) Прибыл в ноябре 1941 </a:t>
            </a:r>
          </a:p>
          <a:p>
            <a:r>
              <a:rPr lang="ru-RU" sz="1600" dirty="0" smtClean="0"/>
              <a:t>Чеховских Федор Федорович (12.1903, с. Кулешовка </a:t>
            </a:r>
            <a:r>
              <a:rPr lang="ru-RU" sz="1600" dirty="0" err="1" smtClean="0"/>
              <a:t>Утевского</a:t>
            </a:r>
            <a:r>
              <a:rPr lang="ru-RU" sz="1600" dirty="0" smtClean="0"/>
              <a:t> района Куйбышевской области) прибыл в ноябре 1941 г.</a:t>
            </a:r>
          </a:p>
          <a:p>
            <a:r>
              <a:rPr lang="ru-RU" sz="1600" i="1" dirty="0" smtClean="0"/>
              <a:t>(Чебаркуль. </a:t>
            </a:r>
            <a:r>
              <a:rPr lang="ru-RU" sz="1600" i="1" dirty="0" err="1" smtClean="0"/>
              <a:t>Чебаркульский</a:t>
            </a:r>
            <a:r>
              <a:rPr lang="ru-RU" sz="1600" i="1" dirty="0" smtClean="0"/>
              <a:t> район : Энциклопедия/ [</a:t>
            </a:r>
            <a:r>
              <a:rPr lang="ru-RU" sz="1600" i="1" dirty="0" err="1" smtClean="0"/>
              <a:t>редкол</a:t>
            </a:r>
            <a:r>
              <a:rPr lang="ru-RU" sz="1600" i="1" dirty="0" smtClean="0"/>
              <a:t>.: В.В. </a:t>
            </a:r>
            <a:r>
              <a:rPr lang="ru-RU" sz="1600" i="1" dirty="0" err="1" smtClean="0"/>
              <a:t>Гура</a:t>
            </a:r>
            <a:r>
              <a:rPr lang="ru-RU" sz="1600" i="1" dirty="0" smtClean="0"/>
              <a:t> (пред.) Ч-34 и др.</a:t>
            </a:r>
            <a:r>
              <a:rPr lang="en-US" sz="1600" i="1" dirty="0" smtClean="0"/>
              <a:t>]</a:t>
            </a:r>
            <a:r>
              <a:rPr lang="ru-RU" sz="1600" i="1" dirty="0" smtClean="0"/>
              <a:t>. -Челябинск 6 Книга, 2016. -600с.: ил., с. 126,198, 283,309, 392, 497-498,528-5290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642918"/>
            <a:ext cx="835824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связи с эвакуацией заводов № 34,62,150 в Челябинскую область, имеющих важное оборонное значение, поддержать просьбу городских и районных комитетов партии просить ЦК ВКП(б) утвердить с 1 июня 1942 г. следующих многотиражных газет: [  ] Выписка из постановления бюро Обкома ВКП(б) об издании многотиражных газет на эвакуированных предприятиях  от 6 мая 1942г. [  ] - 4. По </a:t>
            </a:r>
            <a:r>
              <a:rPr lang="ru-RU" sz="2800" dirty="0" err="1" smtClean="0"/>
              <a:t>чебаркульскому</a:t>
            </a:r>
            <a:r>
              <a:rPr lang="ru-RU" sz="2800" dirty="0" smtClean="0"/>
              <a:t> району: на металлургическом заводе - "За сталинские темпы", с выходом  один раз в неделю, на двух полосах, тиражом 1 тыс.экз. [  ] </a:t>
            </a:r>
            <a:r>
              <a:rPr lang="ru-RU" sz="1400" i="1" dirty="0" smtClean="0"/>
              <a:t>ОГАЧО, ф.П-288, оп.42, д.20. л.653. Подлинник. (Летопись Челябинской области: сб. док. и материалов. Т.З. 1941-1945/[сост.: Е.П. Турова, </a:t>
            </a:r>
            <a:r>
              <a:rPr lang="ru-RU" sz="1400" i="1" dirty="0" err="1" smtClean="0"/>
              <a:t>И.С.Янгирова</a:t>
            </a:r>
            <a:r>
              <a:rPr lang="ru-RU" sz="1400" i="1" dirty="0" smtClean="0"/>
              <a:t>; гл. ред. А.П. </a:t>
            </a:r>
            <a:r>
              <a:rPr lang="ru-RU" sz="1400" i="1" dirty="0" err="1" smtClean="0"/>
              <a:t>Финадеев</a:t>
            </a:r>
            <a:r>
              <a:rPr lang="ru-RU" sz="1400" i="1" dirty="0" smtClean="0"/>
              <a:t>;, </a:t>
            </a:r>
            <a:r>
              <a:rPr lang="ru-RU" sz="1400" i="1" dirty="0" err="1" smtClean="0"/>
              <a:t>науч</a:t>
            </a:r>
            <a:r>
              <a:rPr lang="ru-RU" sz="1400" i="1" dirty="0" smtClean="0"/>
              <a:t>. ред. Н.П. </a:t>
            </a:r>
            <a:r>
              <a:rPr lang="ru-RU" sz="1400" i="1" dirty="0" err="1" smtClean="0"/>
              <a:t>Палецких</a:t>
            </a:r>
            <a:r>
              <a:rPr lang="ru-RU" sz="1400" i="1" dirty="0" smtClean="0"/>
              <a:t> ].- Челябинск: Книга, 2008.- 494с. стр.114).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По данным Инспекции Центрального Статистического управления Чебаркульского района Челябинской области на 1 января 1942 года число эвакуированных </a:t>
            </a:r>
            <a:r>
              <a:rPr lang="ru-RU" sz="1600" b="0" dirty="0" smtClean="0"/>
              <a:t>составило</a:t>
            </a:r>
            <a:r>
              <a:rPr lang="ru-RU" sz="1600" dirty="0" smtClean="0"/>
              <a:t>  6540 человек, в том числе из РСФСР-3690, из УССР -2582 человека </a:t>
            </a:r>
            <a:r>
              <a:rPr lang="ru-RU" sz="1400" i="1" dirty="0" smtClean="0"/>
              <a:t>(ф.3, оп.1, д.14, л.9-9об) </a:t>
            </a:r>
            <a:endParaRPr lang="ru-RU" sz="1400" i="1" dirty="0"/>
          </a:p>
        </p:txBody>
      </p:sp>
      <p:pic>
        <p:nvPicPr>
          <p:cNvPr id="23554" name="Picture 2" descr="D:\Users\arhiv-1\Documents\Scanned Documents\Рисунок (4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28728" y="1571612"/>
            <a:ext cx="3100419" cy="4768865"/>
          </a:xfrm>
          <a:prstGeom prst="rect">
            <a:avLst/>
          </a:prstGeom>
          <a:noFill/>
        </p:spPr>
      </p:pic>
      <p:pic>
        <p:nvPicPr>
          <p:cNvPr id="23555" name="Picture 3" descr="D:\Users\arhiv-1\Documents\Scanned Documents\Рисунок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71612"/>
            <a:ext cx="3050888" cy="4718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57158" y="357166"/>
            <a:ext cx="82153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b="1" i="1" dirty="0" smtClean="0"/>
              <a:t>Военные госпитали</a:t>
            </a: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857364"/>
            <a:ext cx="8143932" cy="4143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в 1941 году на территории санаториев были развернуты госпитали № 3120 (нейрохирургического направления) и 4012 (для пациентов с ранениями в область грудной летки).   В Чебаркуле действовали 215-й и отделение 423-й военного госпиталя. В </a:t>
            </a:r>
            <a:r>
              <a:rPr lang="ru-RU" sz="2800" dirty="0" err="1" smtClean="0"/>
              <a:t>Кисегаче</a:t>
            </a:r>
            <a:r>
              <a:rPr lang="ru-RU" sz="2800" dirty="0" smtClean="0"/>
              <a:t> действовали также ЭГ 3032, 3019. Около     75 % раненых после лечения возвращались на фронт. </a:t>
            </a:r>
            <a:r>
              <a:rPr lang="ru-RU" sz="2800" i="1" dirty="0" smtClean="0"/>
              <a:t>(</a:t>
            </a:r>
            <a:r>
              <a:rPr lang="ru-RU" sz="1600" i="1" dirty="0" smtClean="0"/>
              <a:t>Челябинская область: энциклопедия / гл. ред. К.Н. Бочкарев.- Челябинск: Камен. пояс, 2008.- Т.7. Х-Я. Приложения.- 832с.: ил. стр.135, 695).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Эвакогоспиталь 3120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ЭК № 3120 ( на 600 мест) был развернут на базе здравницы, открытой в 1926 на перешейке озер </a:t>
            </a:r>
            <a:r>
              <a:rPr lang="ru-RU" dirty="0" err="1" smtClean="0"/>
              <a:t>Теренкуль</a:t>
            </a:r>
            <a:r>
              <a:rPr lang="ru-RU" dirty="0" smtClean="0"/>
              <a:t> и </a:t>
            </a:r>
            <a:r>
              <a:rPr lang="ru-RU" dirty="0" err="1" smtClean="0"/>
              <a:t>Кисегач</a:t>
            </a:r>
            <a:r>
              <a:rPr lang="ru-RU" dirty="0" smtClean="0"/>
              <a:t>; специализировался на  нейрохирургии. Имел отделение черепно-мозговых травм, ранений позвоночника и нервной системы. Работу санатория возглавляли сотрудники Московского института экспериментальной медицины     А.Р. </a:t>
            </a:r>
            <a:r>
              <a:rPr lang="ru-RU" dirty="0" err="1" smtClean="0"/>
              <a:t>Лурия</a:t>
            </a:r>
            <a:r>
              <a:rPr lang="ru-RU" dirty="0" smtClean="0"/>
              <a:t>, профессор  С.Г. </a:t>
            </a:r>
            <a:r>
              <a:rPr lang="ru-RU" dirty="0" err="1" smtClean="0"/>
              <a:t>Гиллерштейн</a:t>
            </a:r>
            <a:r>
              <a:rPr lang="ru-RU" dirty="0" smtClean="0"/>
              <a:t> и Л.Б. Перельман; главным хирургом госпиталя был М.Г. Игнатов, ведущим хирургом М.А. Покровский. </a:t>
            </a:r>
            <a:r>
              <a:rPr lang="ru-RU" i="1" dirty="0" smtClean="0"/>
              <a:t>(Челябинская область: энциклопедия / гл. ред. К.Н. Бочкарев.- Челябинск: Камен. пояс, 2008.- Т.1. А-Г.-1040 с.: ил. стр.695).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380763"/>
            <a:ext cx="5111750" cy="363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6" name="AutoShape 2" descr="\\arhiv-nach\%D0%92%D1%85%D0%BE%D0%B4%D1%8F%D1%89%D0%B0%D1%8F\%D0%92%D1%8B%D1%81%D1%82%D0%B0%D0%B2%D0%BA%D0%B0\%D0%A1%D0%B0%D0%BD%D0%B0%D1%82%D0%BE%D1%80%D0%B8%D0%B9 %D0%9A%D0%B8%D1%81%D0%B5%D0%B3%D0%B0%D1%87\%D0%9A%D0%B8%D1%81%D0%B5%D0%B3%D0%B0%D1%87 %D1%84%D0%BE%D1%82%D0%BE\%D1%85%D0%B8%D1%80%D1%83%D1%80%D0%B3%D0%B8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\\arhiv-nach\%D0%92%D1%85%D0%BE%D0%B4%D1%8F%D1%89%D0%B0%D1%8F\%D0%92%D1%8B%D1%81%D1%82%D0%B0%D0%B2%D0%BA%D0%B0\%D0%A1%D0%B0%D0%BD%D0%B0%D1%82%D0%BE%D1%80%D0%B8%D0%B9 %D0%9A%D0%B8%D1%81%D0%B5%D0%B3%D0%B0%D1%87\%D0%9A%D0%B8%D1%81%D0%B5%D0%B3%D0%B0%D1%87 %D1%84%D0%BE%D1%82%D0%BE\%D1%85%D0%B8%D1%80%D1%83%D1%80%D0%B3%D0%B8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\\arhiv-nach\%D0%92%D1%85%D0%BE%D0%B4%D1%8F%D1%89%D0%B0%D1%8F\%D0%92%D1%8B%D1%81%D1%82%D0%B0%D0%B2%D0%BA%D0%B0\%D0%A1%D0%B0%D0%BD%D0%B0%D1%82%D0%BE%D1%80%D0%B8%D0%B9 %D0%9A%D0%B8%D1%81%D0%B5%D0%B3%D0%B0%D1%87\%D0%9A%D0%B8%D1%81%D0%B5%D0%B3%D0%B0%D1%87 %D1%84%D0%BE%D1%82%D0%BE\%D1%85%D0%B8%D1%80%D1%83%D1%80%D0%B3%D0%B8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\\arhiv-nach\%D0%92%D1%85%D0%BE%D0%B4%D1%8F%D1%89%D0%B0%D1%8F\%D0%92%D1%8B%D1%81%D1%82%D0%B0%D0%B2%D0%BA%D0%B0\%D0%A1%D0%B0%D0%BD%D0%B0%D1%82%D0%BE%D1%80%D0%B8%D0%B9 %D0%9A%D0%B8%D1%81%D0%B5%D0%B3%D0%B0%D1%87\%D0%9A%D0%B8%D1%81%D0%B5%D0%B3%D0%B0%D1%87 %D1%84%D0%BE%D1%82%D0%BE\%D1%85%D0%B8%D1%80%D1%83%D1%80%D0%B3%D0%B8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\\arhiv-nach\%D0%92%D1%85%D0%BE%D0%B4%D1%8F%D1%89%D0%B0%D1%8F\%D0%92%D1%8B%D1%81%D1%82%D0%B0%D0%B2%D0%BA%D0%B0\%D0%A1%D0%B0%D0%BD%D0%B0%D1%82%D0%BE%D1%80%D0%B8%D0%B9 %D0%9A%D0%B8%D1%81%D0%B5%D0%B3%D0%B0%D1%87\%D0%9A%D0%B8%D1%81%D0%B5%D0%B3%D0%B0%D1%87 %D1%84%D0%BE%D1%82%D0%BE\%D1%85%D0%B8%D1%80%D1%83%D1%80%D0%B3%D0%B8 (2)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57620" y="5500702"/>
            <a:ext cx="4760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(фото из архива ООО «Санаторий «</a:t>
            </a:r>
            <a:r>
              <a:rPr lang="ru-RU" i="1" dirty="0" err="1" smtClean="0"/>
              <a:t>Кисегач</a:t>
            </a:r>
            <a:r>
              <a:rPr lang="ru-RU" i="1" dirty="0" smtClean="0"/>
              <a:t>»)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859</TotalTime>
  <Words>2678</Words>
  <Application>Microsoft Office PowerPoint</Application>
  <PresentationFormat>Экран (4:3)</PresentationFormat>
  <Paragraphs>79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Чебаркуль в годы Великой Отечественной войны</vt:lpstr>
      <vt:lpstr>Чебаркульский металлургический завод</vt:lpstr>
      <vt:lpstr>Слайд 3</vt:lpstr>
      <vt:lpstr>Из протокола № 10 заседания исполкома Чебаркульского райСовета  депутатов трудящихся от 28 февраля 1942г (ф.142. оп.1. д.22. л.102 (об).103)</vt:lpstr>
      <vt:lpstr>Слайд 5</vt:lpstr>
      <vt:lpstr>Слайд 6</vt:lpstr>
      <vt:lpstr>По данным Инспекции Центрального Статистического управления Чебаркульского района Челябинской области на 1 января 1942 года число эвакуированных составило  6540 человек, в том числе из РСФСР-3690, из УССР -2582 человека (ф.3, оп.1, д.14, л.9-9об) </vt:lpstr>
      <vt:lpstr>Слайд 8</vt:lpstr>
      <vt:lpstr>Эвакогоспиталь 3120 </vt:lpstr>
      <vt:lpstr>Слайд 10</vt:lpstr>
      <vt:lpstr>Слайд 11</vt:lpstr>
      <vt:lpstr>Эвакогоспиталь 4012</vt:lpstr>
      <vt:lpstr>Выздоравливающие бойцы Красной Армии  от всего сердца благодарили персонал Эвакогоспиталя 4012 за профессионализм, чуткое  и добросовестное отношение и хороший уход, за возможность обратно встать в строй и сражаться за Родину (ф.103, оп.1, д.7а, стр11,15об.)</vt:lpstr>
      <vt:lpstr>Слайд 14</vt:lpstr>
      <vt:lpstr>Слайд 15</vt:lpstr>
      <vt:lpstr>Слайд 16</vt:lpstr>
      <vt:lpstr>Слайд 17</vt:lpstr>
      <vt:lpstr>Чебаркульский военный санаторий</vt:lpstr>
      <vt:lpstr>Медицина в годы ВОВ</vt:lpstr>
      <vt:lpstr>Из протокола № 10 заседания исполкома Чебаркульского райСовета  депутатов трудящихся от 28 февраля 1942г (ф.142. оп.1. д.22. л.21)  Постановили:  1) Закрепить за Чебаркульской больницей для организации подсобного хозяйства земельный участок в Москайском свободном государственном фонде общей площадью 135,5га. 2) Закрепить в долгосрочное пользование за Чебаркульской Райбольницей леса местного значения, прилегающие к передаваемому ей земельному участку в количестве 100 гек. С целью использования их под сенокос и выпас. Установить. Что использование лесов под выпас должно производиться с соблюдением правил, установленных лесничеством. </vt:lpstr>
      <vt:lpstr>Образование в годы ВОВ</vt:lpstr>
      <vt:lpstr>Слайд 22</vt:lpstr>
      <vt:lpstr>  </vt:lpstr>
      <vt:lpstr>Из летописи Челябинской области…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Евсеева М.А.</dc:creator>
  <cp:lastModifiedBy>arhiv-nach</cp:lastModifiedBy>
  <cp:revision>95</cp:revision>
  <dcterms:created xsi:type="dcterms:W3CDTF">2022-04-12T06:42:13Z</dcterms:created>
  <dcterms:modified xsi:type="dcterms:W3CDTF">2022-05-13T08:24:29Z</dcterms:modified>
</cp:coreProperties>
</file>