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74" r:id="rId2"/>
    <p:sldId id="307" r:id="rId3"/>
    <p:sldId id="309" r:id="rId4"/>
    <p:sldId id="308" r:id="rId5"/>
    <p:sldId id="310" r:id="rId6"/>
    <p:sldId id="320" r:id="rId7"/>
    <p:sldId id="321" r:id="rId8"/>
    <p:sldId id="322" r:id="rId9"/>
    <p:sldId id="318" r:id="rId10"/>
    <p:sldId id="319" r:id="rId11"/>
    <p:sldId id="323" r:id="rId12"/>
    <p:sldId id="324" r:id="rId13"/>
    <p:sldId id="325" r:id="rId14"/>
    <p:sldId id="302" r:id="rId15"/>
  </p:sldIdLst>
  <p:sldSz cx="9144000" cy="5143500" type="screen16x9"/>
  <p:notesSz cx="6761163" cy="9942513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B2D4"/>
    <a:srgbClr val="FF9933"/>
    <a:srgbClr val="FF0000"/>
    <a:srgbClr val="FE1A3B"/>
    <a:srgbClr val="6E81B6"/>
    <a:srgbClr val="8595C1"/>
    <a:srgbClr val="B0BAD8"/>
    <a:srgbClr val="B7C0DB"/>
    <a:srgbClr val="C5CC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750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C00000"/>
        </a:solidFill>
      </c:spPr>
    </c:floor>
    <c:plotArea>
      <c:layout>
        <c:manualLayout>
          <c:layoutTarget val="inner"/>
          <c:xMode val="edge"/>
          <c:yMode val="edge"/>
          <c:x val="0"/>
          <c:y val="3.5620490068589201E-2"/>
          <c:w val="1"/>
          <c:h val="0.73028430097656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4149965562088291E-2"/>
                  <c:y val="-3.9475059090241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1 443 758,00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065-4BD2-91FA-C22C730BDDDF}"/>
                </c:ext>
              </c:extLst>
            </c:dLbl>
            <c:dLbl>
              <c:idx val="1"/>
              <c:layout>
                <c:manualLayout>
                  <c:x val="1.5473973403927865E-2"/>
                  <c:y val="-3.47970430409750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1 656 681,48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65-4BD2-91FA-C22C730BDDDF}"/>
                </c:ext>
              </c:extLst>
            </c:dLbl>
            <c:dLbl>
              <c:idx val="2"/>
              <c:layout>
                <c:manualLayout>
                  <c:x val="1.551461591146956E-2"/>
                  <c:y val="-5.040824181565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2 222 624,66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065-4BD2-91FA-C22C730BD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1443758</c:v>
                </c:pt>
                <c:pt idx="1">
                  <c:v>1656681.48</c:v>
                </c:pt>
                <c:pt idx="2">
                  <c:v>2222624.66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65-4BD2-91FA-C22C730BD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dLbls>
            <c:dLbl>
              <c:idx val="0"/>
              <c:layout>
                <c:manualLayout>
                  <c:x val="4.3991251093613438E-2"/>
                  <c:y val="-4.06790076238557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524 533,30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65-4BD2-91FA-C22C730BDDDF}"/>
                </c:ext>
              </c:extLst>
            </c:dLbl>
            <c:dLbl>
              <c:idx val="1"/>
              <c:layout>
                <c:manualLayout>
                  <c:x val="4.8847987751531263E-2"/>
                  <c:y val="-3.3119916367067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644 028,18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065-4BD2-91FA-C22C730BDDDF}"/>
                </c:ext>
              </c:extLst>
            </c:dLbl>
            <c:dLbl>
              <c:idx val="2"/>
              <c:layout>
                <c:manualLayout>
                  <c:x val="0.11587237532808424"/>
                  <c:y val="8.97702644126572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594 335,51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065-4BD2-91FA-C22C730BDDD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 formatCode="0.0">
                  <c:v>524533.30000000005</c:v>
                </c:pt>
                <c:pt idx="1">
                  <c:v>644028.17999999924</c:v>
                </c:pt>
                <c:pt idx="2">
                  <c:v>594335.51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65-4BD2-91FA-C22C730BDDDF}"/>
            </c:ext>
          </c:extLst>
        </c:ser>
        <c:shape val="cylinder"/>
        <c:axId val="148423424"/>
        <c:axId val="148424960"/>
        <c:axId val="0"/>
      </c:bar3DChart>
      <c:catAx>
        <c:axId val="1484234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424960"/>
        <c:crosses val="autoZero"/>
        <c:auto val="1"/>
        <c:lblAlgn val="ctr"/>
        <c:lblOffset val="100"/>
      </c:catAx>
      <c:valAx>
        <c:axId val="1484249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0" sourceLinked="1"/>
        <c:tickLblPos val="none"/>
        <c:crossAx val="148423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7572389995594928"/>
          <c:y val="0.20558655583169624"/>
          <c:w val="0.77141892222602904"/>
          <c:h val="0.75307766412560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2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19-40CB-ACDF-90C0F4124F43}"/>
              </c:ext>
            </c:extLst>
          </c:dPt>
          <c:dPt>
            <c:idx val="1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19-40CB-ACDF-90C0F4124F43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B19-40CB-ACDF-90C0F4124F43}"/>
              </c:ext>
            </c:extLst>
          </c:dPt>
          <c:dPt>
            <c:idx val="5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19-40CB-ACDF-90C0F4124F43}"/>
              </c:ext>
            </c:extLst>
          </c:dPt>
          <c:dPt>
            <c:idx val="6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B19-40CB-ACDF-90C0F4124F43}"/>
              </c:ext>
            </c:extLst>
          </c:dPt>
          <c:dPt>
            <c:idx val="7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19-40CB-ACDF-90C0F4124F43}"/>
              </c:ext>
            </c:extLst>
          </c:dPt>
          <c:dLbls>
            <c:dLbl>
              <c:idx val="0"/>
              <c:layout>
                <c:manualLayout>
                  <c:x val="0"/>
                  <c:y val="7.9087293192689423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9-40CB-ACDF-90C0F4124F43}"/>
                </c:ext>
              </c:extLst>
            </c:dLbl>
            <c:dLbl>
              <c:idx val="1"/>
              <c:layout>
                <c:manualLayout>
                  <c:x val="-8.9699037620297545E-2"/>
                  <c:y val="0.458720171701670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14,4%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19-40CB-ACDF-90C0F4124F43}"/>
                </c:ext>
              </c:extLst>
            </c:dLbl>
            <c:dLbl>
              <c:idx val="2"/>
              <c:layout>
                <c:manualLayout>
                  <c:x val="-0.20109765966754156"/>
                  <c:y val="0.278533948538657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7,5%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B19-40CB-ACDF-90C0F4124F43}"/>
                </c:ext>
              </c:extLst>
            </c:dLbl>
            <c:dLbl>
              <c:idx val="3"/>
              <c:layout>
                <c:manualLayout>
                  <c:x val="-0.22721216097987751"/>
                  <c:y val="0.14591471154139299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9-40CB-ACDF-90C0F4124F43}"/>
                </c:ext>
              </c:extLst>
            </c:dLbl>
            <c:dLbl>
              <c:idx val="4"/>
              <c:layout>
                <c:manualLayout>
                  <c:x val="-0.28546237970253802"/>
                  <c:y val="-2.1887931822717911E-3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19-40CB-ACDF-90C0F4124F43}"/>
                </c:ext>
              </c:extLst>
            </c:dLbl>
            <c:dLbl>
              <c:idx val="5"/>
              <c:layout>
                <c:manualLayout>
                  <c:x val="-5.9002187226596899E-2"/>
                  <c:y val="-6.395774117526766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19-40CB-ACDF-90C0F4124F43}"/>
                </c:ext>
              </c:extLst>
            </c:dLbl>
            <c:dLbl>
              <c:idx val="6"/>
              <c:layout>
                <c:manualLayout>
                  <c:x val="0.17834831583552119"/>
                  <c:y val="-0.10646629233919958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9-40CB-ACDF-90C0F4124F43}"/>
                </c:ext>
              </c:extLst>
            </c:dLbl>
            <c:dLbl>
              <c:idx val="7"/>
              <c:layout>
                <c:manualLayout>
                  <c:x val="0.34221916010498687"/>
                  <c:y val="-2.7405017928194945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9-40CB-ACDF-90C0F4124F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Прочие доходы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398272.77</c:v>
                </c:pt>
                <c:pt idx="1">
                  <c:v>85043.57</c:v>
                </c:pt>
                <c:pt idx="2">
                  <c:v>44727.51</c:v>
                </c:pt>
                <c:pt idx="3">
                  <c:v>17649.349999999984</c:v>
                </c:pt>
                <c:pt idx="4">
                  <c:v>18102.87</c:v>
                </c:pt>
                <c:pt idx="5">
                  <c:v>13701.31</c:v>
                </c:pt>
                <c:pt idx="6">
                  <c:v>13843.720000000007</c:v>
                </c:pt>
                <c:pt idx="7">
                  <c:v>2994.4100000000012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19-40CB-ACDF-90C0F4124F43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821952547263461E-2"/>
          <c:y val="0.32760089832492245"/>
          <c:w val="0.96274343776461313"/>
          <c:h val="0.67214755689785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707-45A0-87BA-45FDF16DB75E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07-45A0-87BA-45FDF16DB75E}"/>
              </c:ext>
            </c:extLst>
          </c:dPt>
          <c:dLbls>
            <c:dLbl>
              <c:idx val="0"/>
              <c:layout>
                <c:manualLayout>
                  <c:x val="5.2974865491765666E-2"/>
                  <c:y val="-0.2924420455128078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0" i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7-45A0-87BA-45FDF16DB75E}"/>
                </c:ext>
              </c:extLst>
            </c:dLbl>
            <c:dLbl>
              <c:idx val="1"/>
              <c:layout>
                <c:manualLayout>
                  <c:x val="-9.9628286634079744E-2"/>
                  <c:y val="-0.11240000385796398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dirty="0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ru-RU" dirty="0">
                        <a:latin typeface="Arial" pitchFamily="34" charset="0"/>
                        <a:cs typeface="Arial" pitchFamily="34" charset="0"/>
                      </a:rPr>
                      <a:t>обственные доходы (налоговые и неналоговые)
26,7%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07-45A0-87BA-45FDF16DB7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</c:v>
                </c:pt>
                <c:pt idx="1">
                  <c:v>Собственные доходы (налоговые и неналоговые)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73.3</c:v>
                </c:pt>
                <c:pt idx="1">
                  <c:v>26.7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07-45A0-87BA-45FDF16DB75E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4">
            <a:lumMod val="60000"/>
            <a:lumOff val="40000"/>
          </a:schemeClr>
        </a:solidFill>
      </c:spPr>
    </c:floor>
    <c:plotArea>
      <c:layout>
        <c:manualLayout>
          <c:layoutTarget val="inner"/>
          <c:xMode val="edge"/>
          <c:yMode val="edge"/>
          <c:x val="2.6968285214348197E-2"/>
          <c:y val="2.0534937283265824E-2"/>
          <c:w val="0.97302799650043914"/>
          <c:h val="0.881080749814223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2542650918635156E-2"/>
                  <c:y val="-4.218155212714849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7-4E19-9B01-B770FB51ABBD}"/>
                </c:ext>
              </c:extLst>
            </c:dLbl>
            <c:dLbl>
              <c:idx val="1"/>
              <c:layout>
                <c:manualLayout>
                  <c:x val="1.5678258967628995E-2"/>
                  <c:y val="-5.9085417483896584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7-4E19-9B01-B770FB51ABBD}"/>
                </c:ext>
              </c:extLst>
            </c:dLbl>
            <c:dLbl>
              <c:idx val="2"/>
              <c:layout>
                <c:manualLayout>
                  <c:x val="1.1869422572178477E-2"/>
                  <c:y val="-1.9463172375155449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77-4E19-9B01-B770FB51ABBD}"/>
                </c:ext>
              </c:extLst>
            </c:dLbl>
            <c:dLbl>
              <c:idx val="3"/>
              <c:layout>
                <c:manualLayout>
                  <c:x val="2.3611111111111024E-2"/>
                  <c:y val="-6.2195176298838514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8-4C67-A974-9EA311DE88B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599633.19999999902</c:v>
                </c:pt>
                <c:pt idx="1">
                  <c:v>221113.8</c:v>
                </c:pt>
                <c:pt idx="2">
                  <c:v>773190.7</c:v>
                </c:pt>
                <c:pt idx="3">
                  <c:v>35409.1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77-4E19-9B01-B770FB51ABBD}"/>
            </c:ext>
          </c:extLst>
        </c:ser>
        <c:shape val="cylinder"/>
        <c:axId val="148855424"/>
        <c:axId val="148857216"/>
        <c:axId val="0"/>
      </c:bar3DChart>
      <c:catAx>
        <c:axId val="148855424"/>
        <c:scaling>
          <c:orientation val="minMax"/>
        </c:scaling>
        <c:delete val="1"/>
        <c:axPos val="b"/>
        <c:numFmt formatCode="General" sourceLinked="0"/>
        <c:tickLblPos val="none"/>
        <c:crossAx val="148857216"/>
        <c:crosses val="autoZero"/>
        <c:auto val="1"/>
        <c:lblAlgn val="ctr"/>
        <c:lblOffset val="100"/>
      </c:catAx>
      <c:valAx>
        <c:axId val="148857216"/>
        <c:scaling>
          <c:orientation val="minMax"/>
        </c:scaling>
        <c:delete val="1"/>
        <c:axPos val="l"/>
        <c:numFmt formatCode="#\ ##0.0" sourceLinked="1"/>
        <c:tickLblPos val="none"/>
        <c:crossAx val="148855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00206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1.5277777777777781E-2"/>
                  <c:y val="-9.34794824845897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5-4D19-B2A3-0063561E4B6C}"/>
                </c:ext>
              </c:extLst>
            </c:dLbl>
            <c:dLbl>
              <c:idx val="1"/>
              <c:layout>
                <c:manualLayout>
                  <c:x val="1.8055555555555561E-2"/>
                  <c:y val="-9.67029129150931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5-4D19-B2A3-0063561E4B6C}"/>
                </c:ext>
              </c:extLst>
            </c:dLbl>
            <c:dLbl>
              <c:idx val="2"/>
              <c:layout>
                <c:manualLayout>
                  <c:x val="2.0833333333333412E-2"/>
                  <c:y val="-7.41388999015713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D5-4D19-B2A3-0063561E4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1574513.2</c:v>
                </c:pt>
                <c:pt idx="1">
                  <c:v>1628408.2</c:v>
                </c:pt>
                <c:pt idx="2">
                  <c:v>2275336.9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8-4D9E-9894-59BF45501B2B}"/>
            </c:ext>
          </c:extLst>
        </c:ser>
        <c:shape val="cylinder"/>
        <c:axId val="150457344"/>
        <c:axId val="150463232"/>
        <c:axId val="0"/>
      </c:bar3DChart>
      <c:catAx>
        <c:axId val="150457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463232"/>
        <c:crosses val="autoZero"/>
        <c:auto val="1"/>
        <c:lblAlgn val="ctr"/>
        <c:lblOffset val="100"/>
      </c:catAx>
      <c:valAx>
        <c:axId val="150463232"/>
        <c:scaling>
          <c:orientation val="minMax"/>
        </c:scaling>
        <c:delete val="1"/>
        <c:axPos val="l"/>
        <c:numFmt formatCode="#,##0.0" sourceLinked="1"/>
        <c:tickLblPos val="none"/>
        <c:crossAx val="15045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541776027996491E-2"/>
          <c:y val="0.15824632130224031"/>
          <c:w val="0.8710885826771656"/>
          <c:h val="0.84175367869776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explosion val="25"/>
          <c:dLbls>
            <c:dLbl>
              <c:idx val="0"/>
              <c:layout>
                <c:manualLayout>
                  <c:x val="4.8368219597550312E-2"/>
                  <c:y val="5.6628218294294687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A-4F34-8A15-BF0E47BCEF6C}"/>
                </c:ext>
              </c:extLst>
            </c:dLbl>
            <c:dLbl>
              <c:idx val="1"/>
              <c:layout>
                <c:manualLayout>
                  <c:x val="-6.7209317585301839E-2"/>
                  <c:y val="4.6288882391859708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FA-4F34-8A15-BF0E47BCEF6C}"/>
                </c:ext>
              </c:extLst>
            </c:dLbl>
            <c:dLbl>
              <c:idx val="2"/>
              <c:layout>
                <c:manualLayout>
                  <c:x val="6.9617672790901183E-2"/>
                  <c:y val="-7.5834774351493051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FA-4F34-8A15-BF0E47BCEF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направленность</c:v>
                </c:pt>
                <c:pt idx="1">
                  <c:v>Экономическая направленность</c:v>
                </c:pt>
                <c:pt idx="2">
                  <c:v>Прочие расходы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1520851.8</c:v>
                </c:pt>
                <c:pt idx="1">
                  <c:v>551943.69999999879</c:v>
                </c:pt>
                <c:pt idx="2">
                  <c:v>202541.36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63-4E97-AB94-9561EC94BFE7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0.76775</cdr:x>
      <cdr:y>0.10579</cdr:y>
    </cdr:from>
    <cdr:to>
      <cdr:x>0.97249</cdr:x>
      <cdr:y>0.19395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272" y="432048"/>
          <a:ext cx="18722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i="1" dirty="0">
              <a:latin typeface="Arial" pitchFamily="34" charset="0"/>
              <a:cs typeface="Arial" pitchFamily="34" charset="0"/>
            </a:rPr>
            <a:t>(тыс. рублей)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</cdr:x>
      <cdr:y>0.57842</cdr:y>
    </cdr:from>
    <cdr:to>
      <cdr:x>0.76775</cdr:x>
      <cdr:y>0.75195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267744" y="2278918"/>
          <a:ext cx="4752528" cy="68369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9933"/>
        </a:solidFill>
        <a:ln xmlns:a="http://schemas.openxmlformats.org/drawingml/2006/main">
          <a:solidFill>
            <a:srgbClr val="FF993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44,5%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0.50787</cdr:x>
      <cdr:y>0.29243</cdr:y>
    </cdr:from>
    <cdr:to>
      <cdr:x>0.76775</cdr:x>
      <cdr:y>0.46595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4644008" y="1152128"/>
          <a:ext cx="2376343" cy="68365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9933"/>
        </a:solidFill>
        <a:ln xmlns:a="http://schemas.openxmlformats.org/drawingml/2006/main">
          <a:solidFill>
            <a:srgbClr val="FF993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39,7%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49C15C-2EF9-41D9-B3ED-A1F8D1172DA9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C73D03-E178-49AA-99E4-775369ECF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56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73D03-E178-49AA-99E4-775369ECF0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23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73D03-E178-49AA-99E4-775369ECF0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73D03-E178-49AA-99E4-775369ECF0C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73D03-E178-49AA-99E4-775369ECF0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73D03-E178-49AA-99E4-775369ECF0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25E-F6B9-444F-8527-3E3C104EED23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34309-0F76-4D74-A365-E057C6B14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39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E100-AFF6-4AD9-9A91-318DCA3B9F04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A35D-5395-4A40-A984-4BCC89593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94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A57D-1C60-40C9-B835-DDFA343D7A1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2CE4-4DA7-4875-8D51-83217673E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51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FF63-ACA9-4EBD-AA68-1FCF22FF5EA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637C-26D1-498D-AA8E-2B4B573B6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2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6B5E-7A9B-4A79-B18B-6544DD6902CF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CE413-AA69-493F-9450-68CE399C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88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AA34-162B-476E-89EF-797AA6503D3D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3D45-1245-4AE3-B075-E068B451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7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553A-63C7-446D-AE18-E6AB11A483AE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497A2B-8146-4BDB-AF8B-65B833A28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05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4F24-9ACA-4CBC-B856-E7C8BB74A3B1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2242-F147-4F82-AE2D-AE0D47920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03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7C28-3F89-4AD0-9119-A328F4AD9468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382864-7D45-4B01-B8C6-5DB61AF58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74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266C-6638-4B47-B6D3-66270B185B0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7CFF2B-573E-488A-ABBF-9213E3595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24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defTabSz="91440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925F-82FD-4F23-AC03-3E688936308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4D9CE-EC9E-4BEE-9976-32811717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5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15479"/>
            <a:ext cx="1703388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5978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788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3B14B3A1-0F42-4E1C-ABBD-0F5360F40232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5A788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A4EE0BB1-80B7-4331-9A3C-1BD7AC98C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0" r:id="rId2"/>
    <p:sldLayoutId id="2147484136" r:id="rId3"/>
    <p:sldLayoutId id="2147484131" r:id="rId4"/>
    <p:sldLayoutId id="2147484137" r:id="rId5"/>
    <p:sldLayoutId id="2147484132" r:id="rId6"/>
    <p:sldLayoutId id="2147484138" r:id="rId7"/>
    <p:sldLayoutId id="2147484139" r:id="rId8"/>
    <p:sldLayoutId id="2147484140" r:id="rId9"/>
    <p:sldLayoutId id="2147484133" r:id="rId10"/>
    <p:sldLayoutId id="2147484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0"/>
            <a:ext cx="9144000" cy="5143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ru-RU" sz="4000" dirty="0">
              <a:solidFill>
                <a:srgbClr val="FFFFFF"/>
              </a:solidFill>
              <a:cs typeface="Arial" charset="0"/>
            </a:endParaRPr>
          </a:p>
          <a:p>
            <a:pPr algn="ctr" defTabSz="914400" eaLnBrk="1" hangingPunct="1">
              <a:defRPr/>
            </a:pP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914400" eaLnBrk="1" hangingPunct="1">
              <a:defRPr/>
            </a:pP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914400" eaLnBrk="1" hangingPunct="1">
              <a:defRPr/>
            </a:pP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914400" eaLnBrk="1" hangingPunct="1">
              <a:defRPr/>
            </a:pP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3518"/>
            <a:ext cx="5400600" cy="4154984"/>
          </a:xfrm>
          <a:prstGeom prst="rect">
            <a:avLst/>
          </a:prstGeom>
          <a:noFill/>
          <a:effectLst>
            <a:softEdge rad="6731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ru-RU" sz="4400" i="1" dirty="0">
                <a:solidFill>
                  <a:srgbClr val="FE1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об итогах исполнения бюджета Чебаркульского городского округа за 202</a:t>
            </a:r>
            <a:r>
              <a:rPr lang="en-US" sz="4400" i="1" dirty="0">
                <a:solidFill>
                  <a:srgbClr val="FE1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i="1" dirty="0">
                <a:solidFill>
                  <a:srgbClr val="FE1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C7D36E7-982D-458F-B08F-D2C273F9C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92546"/>
            <a:ext cx="2771800" cy="2267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FDF0FC-97B0-4772-9BE6-AABFAAD68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66380"/>
            <a:ext cx="2053977" cy="24395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632848" cy="1059582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Чебаркульского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городского округа экономической направленности в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083918"/>
            <a:ext cx="4248472" cy="827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95 322,4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DE1F493-7021-4AD7-A8FD-B9B143CBA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3851920" y="915566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рублей)</a:t>
            </a:r>
          </a:p>
        </p:txBody>
      </p:sp>
      <p:pic>
        <p:nvPicPr>
          <p:cNvPr id="3076" name="Picture 4" descr="https://api.bashinform.ru/attachments/86eb8df408e57edaf6fbd4e144a47ea404b8fbed/store/crop/0/0/960/580/1600/0/0/78d781ecfcd93de18511698264d1fd0984b279130c12dad4057f57085792/481351827c248a40e820d015ba44bc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91630"/>
            <a:ext cx="4211028" cy="2448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16016" y="4083918"/>
            <a:ext cx="4248472" cy="827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456 621,2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62\Downloads\mailserv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91630"/>
            <a:ext cx="42484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2743688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7499350" cy="7200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Национальные проекты в </a:t>
            </a:r>
            <a:r>
              <a:rPr lang="ru-RU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Чебаркульском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городском округе в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FD9733-650A-4C04-AC03-5CDB5E9D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1419622"/>
            <a:ext cx="2736304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«Образование»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931790"/>
            <a:ext cx="2736304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«Демография»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579862"/>
            <a:ext cx="273630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«Жилье и городская среда»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371950"/>
            <a:ext cx="2736304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«Экология»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4371950"/>
            <a:ext cx="4824536" cy="542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«Комплексная система обращения с твердыми коммунальными отходами»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3651870"/>
            <a:ext cx="4824536" cy="4680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«Формирование комфортной городской среды»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31790"/>
            <a:ext cx="4824536" cy="5220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«Финансовая поддержка семей при рождении ребенка»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11960" y="1923678"/>
            <a:ext cx="482453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«Социальная активность»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11960" y="1491630"/>
            <a:ext cx="482453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«Патриотическое воспитание граждан РФ»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11960" y="1059582"/>
            <a:ext cx="482453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«Современная школа»</a:t>
            </a:r>
          </a:p>
        </p:txBody>
      </p:sp>
      <p:cxnSp>
        <p:nvCxnSpPr>
          <p:cNvPr id="29" name="Прямая со стрелкой 28"/>
          <p:cNvCxnSpPr>
            <a:stCxn id="10" idx="3"/>
            <a:endCxn id="23" idx="1"/>
          </p:cNvCxnSpPr>
          <p:nvPr/>
        </p:nvCxnSpPr>
        <p:spPr>
          <a:xfrm flipV="1">
            <a:off x="2843808" y="123960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3"/>
            <a:endCxn id="22" idx="1"/>
          </p:cNvCxnSpPr>
          <p:nvPr/>
        </p:nvCxnSpPr>
        <p:spPr>
          <a:xfrm flipV="1">
            <a:off x="2843808" y="1671650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3"/>
            <a:endCxn id="21" idx="1"/>
          </p:cNvCxnSpPr>
          <p:nvPr/>
        </p:nvCxnSpPr>
        <p:spPr>
          <a:xfrm>
            <a:off x="2843808" y="1815666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3"/>
            <a:endCxn id="20" idx="1"/>
          </p:cNvCxnSpPr>
          <p:nvPr/>
        </p:nvCxnSpPr>
        <p:spPr>
          <a:xfrm>
            <a:off x="2843808" y="3183818"/>
            <a:ext cx="1368152" cy="9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6" idx="1"/>
          </p:cNvCxnSpPr>
          <p:nvPr/>
        </p:nvCxnSpPr>
        <p:spPr>
          <a:xfrm>
            <a:off x="2843808" y="3867894"/>
            <a:ext cx="1368152" cy="18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" idx="3"/>
            <a:endCxn id="27" idx="1"/>
          </p:cNvCxnSpPr>
          <p:nvPr/>
        </p:nvCxnSpPr>
        <p:spPr>
          <a:xfrm>
            <a:off x="2843808" y="181566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211960" y="2355726"/>
            <a:ext cx="482453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«Успех каждого ребенка»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43808" y="4659982"/>
            <a:ext cx="1368152" cy="9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7499350" cy="7200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проекты в </a:t>
            </a:r>
            <a:r>
              <a:rPr lang="ru-RU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Чебаркульском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городском округе в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FD9733-650A-4C04-AC03-5CDB5E9D7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7504" y="3651870"/>
            <a:ext cx="8928992" cy="4860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«Ремонт инженерных сетей плавательного бассейна «Олимпия» г. Чебаркуль ул. Ленина, 5 А»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1 778,5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995936" y="915566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3147814"/>
            <a:ext cx="8928992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«Реконструкция хоккейного корта и установка спортивной площадки на земельном участке по адресу: г. Чебаркуль, улица 9 Мая, 28/1»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700,0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2715766"/>
            <a:ext cx="892899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«Приобретение автобуса для МКУ «Сервис К» 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6 864,0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2211710"/>
            <a:ext cx="892899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«Организация парковки автомобильного транспорта на земельном участке придомовой территории дома №10б по ул. Карпенко»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386,4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1779662"/>
            <a:ext cx="8928992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«Устройство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автопарковки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северной стороны от территории ГБУЗ «Районная больница г. Чебаркуль»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2 958,9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7504" y="1275606"/>
            <a:ext cx="892899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6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«Благоустройство территории с устройством тротуара от дома 475 по улице Елагина до улицы Шоссейная»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1 329,5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155926"/>
            <a:ext cx="8928992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6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«Устройство спортивных (баскетбольной, волейбольной) площадок и установка новой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воркаут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площадки на стадионе по улице Каширина в городе Чебаркуле»»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2 000,0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7499350" cy="7200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проекты в </a:t>
            </a:r>
            <a:r>
              <a:rPr lang="ru-RU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Чебаркульском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городском округе в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FD9733-650A-4C04-AC03-5CDB5E9D7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7504" y="3435846"/>
            <a:ext cx="8928992" cy="4860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«Обустройство прогулочных площадок с установкой теневых навесов в МБДОУ «ДС №5»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1 200,0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995936" y="915566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2931790"/>
            <a:ext cx="8928992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«Замена оконных блоков в здании МБДОУ «ДС №14» по адресу г. Чебаркуль, ул. 8 Марта, д.20» 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1 078,4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2427734"/>
            <a:ext cx="892899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«Ремонт здания МБОУ «ООШ №76» по адресу: г. Чебаркуль, ул. Станционная, д.102»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2 316,6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1851670"/>
            <a:ext cx="8928992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«Капитальный ремонт внутренних сетей отопления и электроснабжения здания МБОУ «СОШ №6» по адресу г. Чебаркуль, ул.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Электростальская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д.32-Б»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6 503,8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7504" y="1347614"/>
            <a:ext cx="892899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6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«Замена малых архитектурных форм на прогулочных участках МБДОУ «Детский сад №26» по адресу г. Чебаркуль ул. Мира 23а»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1 500,0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939902"/>
            <a:ext cx="8928992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6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Инициативный проект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«Ремонт внутриквартальных проездов территории 4 микрорайона, с тротуарами по адресу Октябрьская 3,3а,3г,5,5а,5б,7,7а,7в,9,9а; ул. Карпенко 8,8б,10,10а; Калинина 24; Заря 27»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2 448,0</a:t>
            </a:r>
            <a:endParaRPr lang="ru-RU" sz="1400" b="1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2409732"/>
            <a:ext cx="7746064" cy="92151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defTabSz="914400"/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C:\Users\Алабова Л.FEU\Downloads\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34761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277804814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7494"/>
            <a:ext cx="7272808" cy="10081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Доходы бюджета Чебаркульского                   городского округа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			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(тыс. рублей)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0411113"/>
              </p:ext>
            </p:extLst>
          </p:nvPr>
        </p:nvGraphicFramePr>
        <p:xfrm>
          <a:off x="0" y="1221600"/>
          <a:ext cx="9144000" cy="392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1763688" y="2600147"/>
            <a:ext cx="4968552" cy="503195"/>
          </a:xfrm>
          <a:prstGeom prst="rightArrow">
            <a:avLst/>
          </a:prstGeom>
          <a:solidFill>
            <a:srgbClr val="A8B2D4"/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+53,9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339752" y="3723878"/>
            <a:ext cx="5184576" cy="360040"/>
          </a:xfrm>
          <a:prstGeom prst="rightArrow">
            <a:avLst/>
          </a:prstGeom>
          <a:solidFill>
            <a:srgbClr val="A8B2D4"/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>
                <a:latin typeface="Arial" pitchFamily="34" charset="0"/>
                <a:cs typeface="Arial" pitchFamily="34" charset="0"/>
              </a:rPr>
              <a:t>13,3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932040" y="3363838"/>
            <a:ext cx="2592288" cy="360040"/>
          </a:xfrm>
          <a:prstGeom prst="rightArrow">
            <a:avLst/>
          </a:prstGeom>
          <a:solidFill>
            <a:srgbClr val="A8B2D4"/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-7,7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355976" y="2241013"/>
            <a:ext cx="2448272" cy="415973"/>
          </a:xfrm>
          <a:prstGeom prst="rightArrow">
            <a:avLst/>
          </a:prstGeom>
          <a:solidFill>
            <a:srgbClr val="A8B2D4"/>
          </a:solidFill>
          <a:ln>
            <a:solidFill>
              <a:srgbClr val="A8B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+34,2</a:t>
            </a:r>
            <a:r>
              <a:rPr lang="ru-RU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954065-76D3-4002-BCA0-024D1E60C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"/>
            <a:ext cx="1275634" cy="10437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480"/>
            <a:ext cx="7427342" cy="774086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собственных доходов бюджета </a:t>
            </a:r>
            <a:b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Чебаркульского городского округа за 2024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0EF139-B251-4B35-A496-510C4EE96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"/>
            <a:ext cx="1275634" cy="1043701"/>
          </a:xfrm>
          <a:prstGeom prst="rect">
            <a:avLst/>
          </a:prstGeom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7102217"/>
              </p:ext>
            </p:extLst>
          </p:nvPr>
        </p:nvGraphicFramePr>
        <p:xfrm>
          <a:off x="0" y="987574"/>
          <a:ext cx="9144000" cy="406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3478"/>
            <a:ext cx="7242770" cy="108012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доходов бюджета </a:t>
            </a:r>
            <a:b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Чебаркульского городского округа за 2024 год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2399173"/>
              </p:ext>
            </p:extLst>
          </p:nvPr>
        </p:nvGraphicFramePr>
        <p:xfrm>
          <a:off x="-5254" y="1203598"/>
          <a:ext cx="9149254" cy="393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50B418D-BA66-4A11-99F3-F26AD140F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4" y="0"/>
            <a:ext cx="1275634" cy="10437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7135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безвозмездных поступлений Чебаркульского городского округа за 2024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3150007"/>
              </p:ext>
            </p:extLst>
          </p:nvPr>
        </p:nvGraphicFramePr>
        <p:xfrm>
          <a:off x="0" y="1059582"/>
          <a:ext cx="9144000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0BE1AE-7BB5-47EB-A381-737E0245F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</a:t>
            </a:r>
            <a:b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Чебаркульского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городского округа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3434243"/>
              </p:ext>
            </p:extLst>
          </p:nvPr>
        </p:nvGraphicFramePr>
        <p:xfrm>
          <a:off x="0" y="1203598"/>
          <a:ext cx="9144000" cy="393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963A49-FC16-455E-B68A-379EC8C48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4211960" y="915566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рублей)</a:t>
            </a: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470"/>
            <a:ext cx="7452320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Чебаркульского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городского округа на оплату труда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98AB41D-46EB-4BB7-818B-7EC5A17B7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pic>
        <p:nvPicPr>
          <p:cNvPr id="7172" name="Picture 4" descr="Фото Российские деньги в руках мужчины на фоне банкнот железные монеты и ручка концепция финансовых вложений сбережения наличных денег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504" y="1974055"/>
            <a:ext cx="4365811" cy="277956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91680" y="14916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960 927,9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14916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1 104 919,1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8" y="4774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2023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16" y="4774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2024</a:t>
            </a:r>
            <a:endParaRPr lang="ru-RU" b="1" dirty="0"/>
          </a:p>
        </p:txBody>
      </p:sp>
      <p:pic>
        <p:nvPicPr>
          <p:cNvPr id="28" name="Picture 4" descr="Фото Российские деньги в руках мужчины на фоне банкнот железные монеты и ручка концепция финансовых вложений сбережения наличных денег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1974055"/>
            <a:ext cx="4365811" cy="2779566"/>
          </a:xfrm>
          <a:prstGeom prst="rect">
            <a:avLst/>
          </a:prstGeom>
          <a:noFill/>
        </p:spPr>
      </p:pic>
      <p:sp>
        <p:nvSpPr>
          <p:cNvPr id="29" name="TextBox 1"/>
          <p:cNvSpPr txBox="1"/>
          <p:nvPr/>
        </p:nvSpPr>
        <p:spPr>
          <a:xfrm>
            <a:off x="3851920" y="1131590"/>
            <a:ext cx="187220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рублей)</a:t>
            </a: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1470"/>
            <a:ext cx="7488832" cy="85725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расходов бюджета </a:t>
            </a:r>
            <a:r>
              <a:rPr lang="ru-RU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Чебаркульского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городского округа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6324451"/>
              </p:ext>
            </p:extLst>
          </p:nvPr>
        </p:nvGraphicFramePr>
        <p:xfrm>
          <a:off x="0" y="1059582"/>
          <a:ext cx="9144000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A49B89-56ED-4E6C-9FDD-07741C19F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88832" cy="987574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Чебаркульского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городского округа социальной направленности в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4E6863-25B3-4547-80AA-104F92A8C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5634" cy="104370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2987824" y="915566"/>
            <a:ext cx="615617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(тыс. рублей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                                     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% к уровню 2023 г.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kartinkin.net/uploads/posts/2021-01/1611960129_26-p-foni-na-temu-sotsialnoi-politiki-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1131590"/>
            <a:ext cx="2736304" cy="10471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1419622"/>
            <a:ext cx="1368152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295 359,4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371950"/>
            <a:ext cx="1368152" cy="486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62 016,2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355726"/>
            <a:ext cx="1368152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1 039 730,9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363838"/>
            <a:ext cx="1368152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122 245,3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524328" y="2409732"/>
            <a:ext cx="1512168" cy="43204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+23,0%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7524328" y="3381840"/>
            <a:ext cx="1512168" cy="43204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+29,4%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524328" y="4353948"/>
            <a:ext cx="1512168" cy="43204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+28,3%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1419622"/>
            <a:ext cx="2952328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2355726"/>
            <a:ext cx="2952328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87824" y="3363838"/>
            <a:ext cx="2952328" cy="540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Физическая культуры и спорта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87824" y="4371950"/>
            <a:ext cx="2952328" cy="486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pic>
        <p:nvPicPr>
          <p:cNvPr id="4102" name="Picture 6" descr="https://amiel.club/uploads/posts/2022-03/1647560683_21-amiel-club-p-kartinki-na-temu-obrazovani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11711"/>
            <a:ext cx="2736304" cy="864095"/>
          </a:xfrm>
          <a:prstGeom prst="rect">
            <a:avLst/>
          </a:prstGeom>
          <a:noFill/>
        </p:spPr>
      </p:pic>
      <p:sp>
        <p:nvSpPr>
          <p:cNvPr id="4104" name="AutoShape 8" descr="Физическая куль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Физическая куль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Символ спор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075806"/>
            <a:ext cx="2736304" cy="1080120"/>
          </a:xfrm>
          <a:prstGeom prst="rect">
            <a:avLst/>
          </a:prstGeom>
          <a:noFill/>
        </p:spPr>
      </p:pic>
      <p:pic>
        <p:nvPicPr>
          <p:cNvPr id="4110" name="Picture 14" descr="Культура раскрас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155926"/>
            <a:ext cx="2736304" cy="864096"/>
          </a:xfrm>
          <a:prstGeom prst="rect">
            <a:avLst/>
          </a:prstGeom>
          <a:noFill/>
        </p:spPr>
      </p:pic>
      <p:sp>
        <p:nvSpPr>
          <p:cNvPr id="23" name="Стрелка вверх 22"/>
          <p:cNvSpPr/>
          <p:nvPr/>
        </p:nvSpPr>
        <p:spPr>
          <a:xfrm>
            <a:off x="7524328" y="1419622"/>
            <a:ext cx="1512168" cy="43204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+9,4%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743688"/>
      </p:ext>
    </p:extLst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5666</TotalTime>
  <Words>633</Words>
  <Application>Microsoft Office PowerPoint</Application>
  <PresentationFormat>Экран (16:9)</PresentationFormat>
  <Paragraphs>105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Доходы бюджета Чебаркульского                   городского округа       (тыс. рублей)</vt:lpstr>
      <vt:lpstr>Структура собственных доходов бюджета  Чебаркульского городского округа за 2024 год</vt:lpstr>
      <vt:lpstr>Структура доходов бюджета  Чебаркульского городского округа за 2024 год</vt:lpstr>
      <vt:lpstr>Структура безвозмездных поступлений Чебаркульского городского округа за 2024 год</vt:lpstr>
      <vt:lpstr>Расходы бюджета Чебаркульского городского округа</vt:lpstr>
      <vt:lpstr>Расходы бюджета Чебаркульского городского округа на оплату труда</vt:lpstr>
      <vt:lpstr>Структура расходов бюджета Чебаркульского городского округа</vt:lpstr>
      <vt:lpstr>Расходы бюджета Чебаркульского городского округа социальной направленности в 2024 году</vt:lpstr>
      <vt:lpstr>Расходы бюджета Чебаркульского городского округа экономической направленности в 2024 году</vt:lpstr>
      <vt:lpstr>Национальные проекты в Чебаркульском городском округе в 2024 году</vt:lpstr>
      <vt:lpstr>Инициативные проекты в Чебаркульском городском округе в 2024 году</vt:lpstr>
      <vt:lpstr>Инициативные проекты в Чебаркульском городском округе в 2024 году</vt:lpstr>
      <vt:lpstr>Слайд 14</vt:lpstr>
    </vt:vector>
  </TitlesOfParts>
  <Company>FEU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Интернет</dc:creator>
  <cp:lastModifiedBy>62</cp:lastModifiedBy>
  <cp:revision>589</cp:revision>
  <cp:lastPrinted>2013-11-22T09:30:57Z</cp:lastPrinted>
  <dcterms:created xsi:type="dcterms:W3CDTF">2008-10-28T04:55:13Z</dcterms:created>
  <dcterms:modified xsi:type="dcterms:W3CDTF">2025-03-13T11:56:55Z</dcterms:modified>
</cp:coreProperties>
</file>